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Montserrat"/>
      <p:regular r:id="rId24"/>
      <p:bold r:id="rId25"/>
      <p:italic r:id="rId26"/>
      <p:boldItalic r:id="rId27"/>
    </p:embeddedFont>
    <p:embeddedFont>
      <p:font typeface="La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Lato-regular.fntdata"/><Relationship Id="rId27"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d275f24c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bd275f24c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bb246f6c7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bb246f6c7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bb246f6c7a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bb246f6c7a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Font typeface="Georgia"/>
              <a:buChar char="●"/>
            </a:pPr>
            <a:r>
              <a:rPr lang="en" sz="1000">
                <a:solidFill>
                  <a:schemeClr val="dk1"/>
                </a:solidFill>
                <a:latin typeface="Georgia"/>
                <a:ea typeface="Georgia"/>
                <a:cs typeface="Georgia"/>
                <a:sym typeface="Georgia"/>
              </a:rPr>
              <a:t>T</a:t>
            </a:r>
            <a:r>
              <a:rPr lang="en" sz="1000">
                <a:solidFill>
                  <a:schemeClr val="dk1"/>
                </a:solidFill>
                <a:latin typeface="Georgia"/>
                <a:ea typeface="Georgia"/>
                <a:cs typeface="Georgia"/>
                <a:sym typeface="Georgia"/>
              </a:rPr>
              <a:t>heir engaging approach to spreading information, leveraging humour and a casual tone, caught my attention. For instance, one video enlightened viewers about the fact that landlords cannot legally compel tenants to pay for professional cleaning at the end of a tenancy – a piece of information that I found useful and entertaining.</a:t>
            </a:r>
            <a:endParaRPr sz="1000">
              <a:solidFill>
                <a:schemeClr val="dk1"/>
              </a:solidFill>
              <a:latin typeface="Georgia"/>
              <a:ea typeface="Georgia"/>
              <a:cs typeface="Georgia"/>
              <a:sym typeface="Georgia"/>
            </a:endParaRPr>
          </a:p>
          <a:p>
            <a:pPr indent="-292100" lvl="0" marL="457200" rtl="0" algn="l">
              <a:lnSpc>
                <a:spcPct val="115000"/>
              </a:lnSpc>
              <a:spcBef>
                <a:spcPts val="0"/>
              </a:spcBef>
              <a:spcAft>
                <a:spcPts val="0"/>
              </a:spcAft>
              <a:buClr>
                <a:schemeClr val="dk1"/>
              </a:buClr>
              <a:buSzPts val="1000"/>
              <a:buFont typeface="Georgia"/>
              <a:buChar char="●"/>
            </a:pPr>
            <a:r>
              <a:rPr lang="en" sz="1000">
                <a:solidFill>
                  <a:schemeClr val="dk1"/>
                </a:solidFill>
                <a:latin typeface="Georgia"/>
                <a:ea typeface="Georgia"/>
                <a:cs typeface="Georgia"/>
                <a:sym typeface="Georgia"/>
              </a:rPr>
              <a:t>What intrigued me even more was the potential to replicate this approach for LDCA's TikTok account, possibly with volunteers, particularly media students, managing the page as part of their work experience. Considering the widespread usage of TikTok as a search engine among young people, it seems like an ideal platform for LDCA to establish a presence. </a:t>
            </a:r>
            <a:endParaRPr sz="1000">
              <a:solidFill>
                <a:schemeClr val="dk1"/>
              </a:solidFill>
              <a:latin typeface="Georgia"/>
              <a:ea typeface="Georgia"/>
              <a:cs typeface="Georgia"/>
              <a:sym typeface="Georgia"/>
            </a:endParaRPr>
          </a:p>
          <a:p>
            <a:pPr indent="-292100" lvl="0" marL="457200" rtl="0" algn="l">
              <a:lnSpc>
                <a:spcPct val="115000"/>
              </a:lnSpc>
              <a:spcBef>
                <a:spcPts val="0"/>
              </a:spcBef>
              <a:spcAft>
                <a:spcPts val="0"/>
              </a:spcAft>
              <a:buClr>
                <a:schemeClr val="dk1"/>
              </a:buClr>
              <a:buSzPts val="1000"/>
              <a:buFont typeface="Georgia"/>
              <a:buChar char="●"/>
            </a:pPr>
            <a:r>
              <a:rPr lang="en" sz="1000">
                <a:solidFill>
                  <a:schemeClr val="dk1"/>
                </a:solidFill>
                <a:latin typeface="Georgia"/>
                <a:ea typeface="Georgia"/>
                <a:cs typeface="Georgia"/>
                <a:sym typeface="Georgia"/>
              </a:rPr>
              <a:t>Leveraging popular audios, hashtags, and keywords, it proved that going viral on TikTok can be achievable with a well-crafted video.</a:t>
            </a:r>
            <a:endParaRPr sz="1000">
              <a:solidFill>
                <a:schemeClr val="dk1"/>
              </a:solidFill>
              <a:latin typeface="Georgia"/>
              <a:ea typeface="Georgia"/>
              <a:cs typeface="Georgia"/>
              <a:sym typeface="Georgia"/>
            </a:endParaRPr>
          </a:p>
          <a:p>
            <a:pPr indent="-292100" lvl="0" marL="457200" rtl="0" algn="l">
              <a:lnSpc>
                <a:spcPct val="115000"/>
              </a:lnSpc>
              <a:spcBef>
                <a:spcPts val="0"/>
              </a:spcBef>
              <a:spcAft>
                <a:spcPts val="0"/>
              </a:spcAft>
              <a:buClr>
                <a:schemeClr val="dk1"/>
              </a:buClr>
              <a:buSzPts val="1000"/>
              <a:buFont typeface="Georgia"/>
              <a:buChar char="●"/>
            </a:pPr>
            <a:r>
              <a:rPr lang="en" sz="1000">
                <a:solidFill>
                  <a:schemeClr val="dk1"/>
                </a:solidFill>
                <a:latin typeface="Georgia"/>
                <a:ea typeface="Georgia"/>
                <a:cs typeface="Georgia"/>
                <a:sym typeface="Georgia"/>
              </a:rPr>
              <a:t>This contrast emphasises the potential of TikTok as a powerful tool for reaching and engaging with a younger audience. The strategy of directing viewers to the LDCA website through the TikTok bio could facilitate further interaction and discussion.</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bb246f6c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bb246f6c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Aged 16-19, with adult courses </a:t>
            </a:r>
            <a:endParaRPr/>
          </a:p>
          <a:p>
            <a:pPr indent="0" lvl="0" marL="0" rtl="0" algn="l">
              <a:spcBef>
                <a:spcPts val="0"/>
              </a:spcBef>
              <a:spcAft>
                <a:spcPts val="0"/>
              </a:spcAft>
              <a:buNone/>
            </a:pPr>
            <a:r>
              <a:rPr lang="en"/>
              <a:t>.</a:t>
            </a:r>
            <a:r>
              <a:rPr lang="en"/>
              <a:t>Financial literacy- Many students are either progressing to university and can learn from general budgeting tips or will need it for the world of work.</a:t>
            </a:r>
            <a:endParaRPr/>
          </a:p>
          <a:p>
            <a:pPr indent="0" lvl="0" marL="0" rtl="0" algn="l">
              <a:spcBef>
                <a:spcPts val="0"/>
              </a:spcBef>
              <a:spcAft>
                <a:spcPts val="0"/>
              </a:spcAft>
              <a:buNone/>
            </a:pPr>
            <a:r>
              <a:rPr lang="en"/>
              <a:t>.Student Wellbeing team tackle issues such as Mental Health, barriers to learning such as risk of homelessness. </a:t>
            </a:r>
            <a:endParaRPr/>
          </a:p>
          <a:p>
            <a:pPr indent="0" lvl="0" marL="0" rtl="0" algn="l">
              <a:spcBef>
                <a:spcPts val="0"/>
              </a:spcBef>
              <a:spcAft>
                <a:spcPts val="0"/>
              </a:spcAft>
              <a:buNone/>
            </a:pPr>
            <a:r>
              <a:rPr lang="en"/>
              <a:t>. Currently have a student voice scheme, run by students for students- great </a:t>
            </a:r>
            <a:r>
              <a:rPr lang="en"/>
              <a:t>opportunity</a:t>
            </a:r>
            <a:r>
              <a:rPr lang="en"/>
              <a:t> to </a:t>
            </a:r>
            <a:r>
              <a:rPr lang="en"/>
              <a:t>bridge</a:t>
            </a:r>
            <a:r>
              <a:rPr lang="en"/>
              <a:t> a gap.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bd275f24c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bd275f24c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bb246f6c7a_1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bb246f6c7a_1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bd275f24c7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bd275f24c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d275f24c7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bd275f24c7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bb246f6c7a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bb246f6c7a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bac71171c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bac71171c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2bac71171c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2bac71171c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bb246f6c7a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bb246f6c7a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d275f24c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bd275f24c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bd275f24c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bd275f24c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bb246f6c7a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bb246f6c7a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 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bb246f6c7a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bb246f6c7a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 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bb246f6c7a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bb246f6c7a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Josh C</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aspens.org.uk/childrens-services-in-east-sussex" TargetMode="External"/><Relationship Id="rId4" Type="http://schemas.openxmlformats.org/officeDocument/2006/relationships/hyperlink" Target="https://sussexcommunity.org.uk/our-services/youngpeople/" TargetMode="External"/><Relationship Id="rId5" Type="http://schemas.openxmlformats.org/officeDocument/2006/relationships/hyperlink" Target="https://www.foundryhealthcarelewes.co.uk/mental-health-and-wellbeing/" TargetMode="External"/><Relationship Id="rId6" Type="http://schemas.openxmlformats.org/officeDocument/2006/relationships/hyperlink" Target="https://www.lewes-eastbourne.gov.uk/article/1382/Help-with-money-and-debt" TargetMode="External"/><Relationship Id="rId7" Type="http://schemas.openxmlformats.org/officeDocument/2006/relationships/hyperlink" Target="https://learning4lifesussex.org.uk/living/community-organisations/youth-wor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3.jpg"/><Relationship Id="rId5" Type="http://schemas.openxmlformats.org/officeDocument/2006/relationships/hyperlink" Target="https://www.statista.com/statistics/1365135/tiktok-gen-z-usage-uk-by-frequency/" TargetMode="External"/><Relationship Id="rId6" Type="http://schemas.openxmlformats.org/officeDocument/2006/relationships/hyperlink" Target="https://www.statista.com/study/72733/social-media-tiktok-users-in-the-united-kingd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hyperlink" Target="https://vm.tiktok.com/ZGeA1FMY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1" Type="http://schemas.openxmlformats.org/officeDocument/2006/relationships/hyperlink" Target="https://learning4lifesussex.org.uk/living/community-organisations/youth-work" TargetMode="External"/><Relationship Id="rId10" Type="http://schemas.openxmlformats.org/officeDocument/2006/relationships/hyperlink" Target="https://www.lewes-eastbourne.gov.uk/article/1382/Help-with-money-and-debt" TargetMode="External"/><Relationship Id="rId13" Type="http://schemas.openxmlformats.org/officeDocument/2006/relationships/hyperlink" Target="https://www.statista.com/study/72733/social-media-tiktok-users-in-the-united-kingdom/" TargetMode="External"/><Relationship Id="rId12" Type="http://schemas.openxmlformats.org/officeDocument/2006/relationships/hyperlink" Target="https://www.statista.com/statistics/1365135/tiktok-gen-z-usage-uk-by-frequency/"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www.citizensadvice.org.uk/resources-and-tools/search-navigation-tools/Search/?q=young+people&amp;c=TOP-PUBLIC" TargetMode="External"/><Relationship Id="rId4" Type="http://schemas.openxmlformats.org/officeDocument/2006/relationships/hyperlink" Target="https://www.bigissue.com/news/social-justice/young-people-money-citizens-advice/#:~:text=Around%2066%2C000%20young%20people%20approached,private%20rents%20and%20high%20inflation" TargetMode="External"/><Relationship Id="rId9" Type="http://schemas.openxmlformats.org/officeDocument/2006/relationships/hyperlink" Target="https://www.foundryhealthcarelewes.co.uk/mental-health-and-wellbeing/" TargetMode="External"/><Relationship Id="rId15" Type="http://schemas.openxmlformats.org/officeDocument/2006/relationships/hyperlink" Target="https://www.nielsen.com/wp-content/uploads/sites/2/2021/11/2021-Nielsen-Trust-In-Advertising-Sell-Sheet.pdf" TargetMode="External"/><Relationship Id="rId14" Type="http://schemas.openxmlformats.org/officeDocument/2006/relationships/hyperlink" Target="https://sussexlaw.clinic/clinic/citizens-advice-project/#:~:text=If%20you%20are%20a%20current,to%20continue%20volunteering%20year%2Dround" TargetMode="External"/><Relationship Id="rId5" Type="http://schemas.openxmlformats.org/officeDocument/2006/relationships/hyperlink" Target="https://www.eastsussexinfigures.org.uk/webview/index.jsp?mode=area&amp;submode=result&amp;areaname=Lewes&amp;areatype=LA" TargetMode="External"/><Relationship Id="rId6" Type="http://schemas.openxmlformats.org/officeDocument/2006/relationships/hyperlink" Target="https://www.aspens.org.uk/childrens-services-in-east-sussex" TargetMode="External"/><Relationship Id="rId7" Type="http://schemas.openxmlformats.org/officeDocument/2006/relationships/hyperlink" Target="https://sussexcommunity.org.uk/our-services/youngpeople/" TargetMode="External"/><Relationship Id="rId8" Type="http://schemas.openxmlformats.org/officeDocument/2006/relationships/hyperlink" Target="https://learning4lifesussex.org.uk/living/community-organisations/youth-wor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itizensadvice.org.uk/resources-and-tools/search-navigation-tools/Search/?q=young+people&amp;c=TOP-PUBLIC"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www.eastsussexinfigures.org.uk/webview/index.jsp?mode=area&amp;submode=result&amp;areaname=Lewes&amp;areatype=LA" TargetMode="External"/><Relationship Id="rId4" Type="http://schemas.openxmlformats.org/officeDocument/2006/relationships/hyperlink" Target="https://www.eastsussexjsna.org.uk/area-profiles/lewes-district-area-profile/" TargetMode="External"/><Relationship Id="rId5" Type="http://schemas.openxmlformats.org/officeDocument/2006/relationships/image" Target="../media/image8.png"/><Relationship Id="rId6"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hyperlink" Target="https://www.eastsussexinfigures.org.uk/webview/index.jsp?mode=area&amp;submode=result&amp;areaname=Lewes&amp;areatype=LA" TargetMode="External"/><Relationship Id="rId6" Type="http://schemas.openxmlformats.org/officeDocument/2006/relationships/hyperlink" Target="https://www.bigissue.com/news/social-justice/young-people-money-citizens-advice/#:~:text=Around%2066%2C000%20young%20people%20approached,private%20rents%20and%20high%20infl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eastsussexinfigures.org.uk/webview/index.jsp?mode=area&amp;submode=result&amp;areaname=Lewes&amp;areatype=LA" TargetMode="External"/><Relationship Id="rId4" Type="http://schemas.openxmlformats.org/officeDocument/2006/relationships/image" Target="../media/image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3"/>
          <p:cNvSpPr txBox="1"/>
          <p:nvPr>
            <p:ph type="title"/>
          </p:nvPr>
        </p:nvSpPr>
        <p:spPr>
          <a:xfrm>
            <a:off x="500550" y="1592525"/>
            <a:ext cx="5299500" cy="1689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600"/>
              <a:t>Meeting a Younger Audience</a:t>
            </a:r>
            <a:endParaRPr b="1" sz="3600"/>
          </a:p>
        </p:txBody>
      </p:sp>
      <p:sp>
        <p:nvSpPr>
          <p:cNvPr id="135" name="Google Shape;135;p13"/>
          <p:cNvSpPr txBox="1"/>
          <p:nvPr/>
        </p:nvSpPr>
        <p:spPr>
          <a:xfrm>
            <a:off x="100700" y="4134875"/>
            <a:ext cx="3461700" cy="90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B7B7B7"/>
                </a:solidFill>
                <a:latin typeface="Lato"/>
                <a:ea typeface="Lato"/>
                <a:cs typeface="Lato"/>
                <a:sym typeface="Lato"/>
              </a:rPr>
              <a:t>Aleksandra Piatek - Development Studies MA</a:t>
            </a:r>
            <a:endParaRPr sz="1000">
              <a:solidFill>
                <a:srgbClr val="B7B7B7"/>
              </a:solidFill>
              <a:latin typeface="Lato"/>
              <a:ea typeface="Lato"/>
              <a:cs typeface="Lato"/>
              <a:sym typeface="Lato"/>
            </a:endParaRPr>
          </a:p>
          <a:p>
            <a:pPr indent="0" lvl="0" marL="0" rtl="0" algn="l">
              <a:spcBef>
                <a:spcPts val="0"/>
              </a:spcBef>
              <a:spcAft>
                <a:spcPts val="0"/>
              </a:spcAft>
              <a:buNone/>
            </a:pPr>
            <a:r>
              <a:rPr lang="en" sz="1000">
                <a:solidFill>
                  <a:srgbClr val="B7B7B7"/>
                </a:solidFill>
                <a:latin typeface="Lato"/>
                <a:ea typeface="Lato"/>
                <a:cs typeface="Lato"/>
                <a:sym typeface="Lato"/>
              </a:rPr>
              <a:t>Dia Aziz - Marketing and Management BSc</a:t>
            </a:r>
            <a:endParaRPr sz="1000">
              <a:solidFill>
                <a:srgbClr val="B7B7B7"/>
              </a:solidFill>
              <a:latin typeface="Lato"/>
              <a:ea typeface="Lato"/>
              <a:cs typeface="Lato"/>
              <a:sym typeface="Lato"/>
            </a:endParaRPr>
          </a:p>
          <a:p>
            <a:pPr indent="0" lvl="0" marL="0" rtl="0" algn="l">
              <a:spcBef>
                <a:spcPts val="0"/>
              </a:spcBef>
              <a:spcAft>
                <a:spcPts val="0"/>
              </a:spcAft>
              <a:buNone/>
            </a:pPr>
            <a:r>
              <a:rPr lang="en" sz="1000">
                <a:solidFill>
                  <a:srgbClr val="B7B7B7"/>
                </a:solidFill>
                <a:latin typeface="Lato"/>
                <a:ea typeface="Lato"/>
                <a:cs typeface="Lato"/>
                <a:sym typeface="Lato"/>
              </a:rPr>
              <a:t>Joshua Jones - Business and Management </a:t>
            </a:r>
            <a:r>
              <a:rPr lang="en" sz="1000">
                <a:solidFill>
                  <a:srgbClr val="B7B7B7"/>
                </a:solidFill>
                <a:latin typeface="Lato"/>
                <a:ea typeface="Lato"/>
                <a:cs typeface="Lato"/>
                <a:sym typeface="Lato"/>
              </a:rPr>
              <a:t>Studies BSc</a:t>
            </a:r>
            <a:r>
              <a:rPr lang="en" sz="1000">
                <a:solidFill>
                  <a:srgbClr val="B7B7B7"/>
                </a:solidFill>
                <a:latin typeface="Lato"/>
                <a:ea typeface="Lato"/>
                <a:cs typeface="Lato"/>
                <a:sym typeface="Lato"/>
              </a:rPr>
              <a:t> </a:t>
            </a:r>
            <a:endParaRPr sz="1000">
              <a:solidFill>
                <a:srgbClr val="B7B7B7"/>
              </a:solidFill>
              <a:latin typeface="Lato"/>
              <a:ea typeface="Lato"/>
              <a:cs typeface="Lato"/>
              <a:sym typeface="Lato"/>
            </a:endParaRPr>
          </a:p>
          <a:p>
            <a:pPr indent="0" lvl="0" marL="0" rtl="0" algn="l">
              <a:spcBef>
                <a:spcPts val="0"/>
              </a:spcBef>
              <a:spcAft>
                <a:spcPts val="0"/>
              </a:spcAft>
              <a:buNone/>
            </a:pPr>
            <a:r>
              <a:rPr lang="en" sz="1000">
                <a:solidFill>
                  <a:srgbClr val="B7B7B7"/>
                </a:solidFill>
                <a:latin typeface="Lato"/>
                <a:ea typeface="Lato"/>
                <a:cs typeface="Lato"/>
                <a:sym typeface="Lato"/>
              </a:rPr>
              <a:t>Joshua Croudace - Business and Management Studies BSc</a:t>
            </a:r>
            <a:endParaRPr sz="1000">
              <a:solidFill>
                <a:srgbClr val="B7B7B7"/>
              </a:solidFill>
              <a:latin typeface="Lato"/>
              <a:ea typeface="Lato"/>
              <a:cs typeface="Lato"/>
              <a:sym typeface="Lato"/>
            </a:endParaRPr>
          </a:p>
          <a:p>
            <a:pPr indent="0" lvl="0" marL="0" rtl="0" algn="l">
              <a:spcBef>
                <a:spcPts val="0"/>
              </a:spcBef>
              <a:spcAft>
                <a:spcPts val="0"/>
              </a:spcAft>
              <a:buNone/>
            </a:pPr>
            <a:r>
              <a:rPr lang="en" sz="1000">
                <a:solidFill>
                  <a:srgbClr val="B7B7B7"/>
                </a:solidFill>
                <a:latin typeface="Lato"/>
                <a:ea typeface="Lato"/>
                <a:cs typeface="Lato"/>
                <a:sym typeface="Lato"/>
              </a:rPr>
              <a:t>Yori Afolabi -  Economics BSc</a:t>
            </a:r>
            <a:endParaRPr sz="1000">
              <a:solidFill>
                <a:srgbClr val="B7B7B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2"/>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Findings: Competitor Analysis</a:t>
            </a:r>
            <a:endParaRPr/>
          </a:p>
        </p:txBody>
      </p:sp>
      <p:sp>
        <p:nvSpPr>
          <p:cNvPr id="203" name="Google Shape;203;p22"/>
          <p:cNvSpPr txBox="1"/>
          <p:nvPr/>
        </p:nvSpPr>
        <p:spPr>
          <a:xfrm>
            <a:off x="616775" y="1401225"/>
            <a:ext cx="8070900" cy="3232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n" sz="1000">
                <a:solidFill>
                  <a:schemeClr val="lt1"/>
                </a:solidFill>
                <a:latin typeface="Lato"/>
                <a:ea typeface="Lato"/>
                <a:cs typeface="Lato"/>
                <a:sym typeface="Lato"/>
              </a:rPr>
              <a:t>Many competitors in Lewes, mostly </a:t>
            </a:r>
            <a:r>
              <a:rPr lang="en" sz="1000">
                <a:solidFill>
                  <a:schemeClr val="lt1"/>
                </a:solidFill>
                <a:latin typeface="Lato"/>
                <a:ea typeface="Lato"/>
                <a:cs typeface="Lato"/>
                <a:sym typeface="Lato"/>
              </a:rPr>
              <a:t>providing advice through:</a:t>
            </a:r>
            <a:endParaRPr sz="1000">
              <a:solidFill>
                <a:schemeClr val="lt1"/>
              </a:solidFill>
              <a:latin typeface="Lato"/>
              <a:ea typeface="Lato"/>
              <a:cs typeface="Lato"/>
              <a:sym typeface="Lato"/>
            </a:endParaRPr>
          </a:p>
          <a:p>
            <a:pPr indent="-292100" lvl="0" marL="457200" rtl="0" algn="l">
              <a:lnSpc>
                <a:spcPct val="115000"/>
              </a:lnSpc>
              <a:spcBef>
                <a:spcPts val="1200"/>
              </a:spcBef>
              <a:spcAft>
                <a:spcPts val="0"/>
              </a:spcAft>
              <a:buClr>
                <a:schemeClr val="lt1"/>
              </a:buClr>
              <a:buSzPts val="1000"/>
              <a:buFont typeface="Lato"/>
              <a:buChar char="-"/>
            </a:pPr>
            <a:r>
              <a:rPr lang="en" sz="1000">
                <a:solidFill>
                  <a:schemeClr val="lt1"/>
                </a:solidFill>
                <a:latin typeface="Lato"/>
                <a:ea typeface="Lato"/>
                <a:cs typeface="Lato"/>
                <a:sym typeface="Lato"/>
              </a:rPr>
              <a:t> Linked subheadings to written advice</a:t>
            </a:r>
            <a:endParaRPr sz="1000">
              <a:solidFill>
                <a:schemeClr val="lt1"/>
              </a:solidFill>
              <a:latin typeface="Lato"/>
              <a:ea typeface="Lato"/>
              <a:cs typeface="Lato"/>
              <a:sym typeface="Lato"/>
            </a:endParaRPr>
          </a:p>
          <a:p>
            <a:pPr indent="-292100" lvl="0" marL="457200" rtl="0" algn="l">
              <a:lnSpc>
                <a:spcPct val="115000"/>
              </a:lnSpc>
              <a:spcBef>
                <a:spcPts val="0"/>
              </a:spcBef>
              <a:spcAft>
                <a:spcPts val="0"/>
              </a:spcAft>
              <a:buClr>
                <a:schemeClr val="lt1"/>
              </a:buClr>
              <a:buSzPts val="1000"/>
              <a:buFont typeface="Lato"/>
              <a:buChar char="-"/>
            </a:pPr>
            <a:r>
              <a:rPr lang="en" sz="1000">
                <a:solidFill>
                  <a:schemeClr val="lt1"/>
                </a:solidFill>
                <a:latin typeface="Lato"/>
                <a:ea typeface="Lato"/>
                <a:cs typeface="Lato"/>
                <a:sym typeface="Lato"/>
              </a:rPr>
              <a:t>Telephone support</a:t>
            </a:r>
            <a:endParaRPr sz="1000">
              <a:solidFill>
                <a:schemeClr val="lt1"/>
              </a:solidFill>
              <a:latin typeface="Lato"/>
              <a:ea typeface="Lato"/>
              <a:cs typeface="Lato"/>
              <a:sym typeface="Lato"/>
            </a:endParaRPr>
          </a:p>
          <a:p>
            <a:pPr indent="-292100" lvl="0" marL="457200" rtl="0" algn="l">
              <a:lnSpc>
                <a:spcPct val="115000"/>
              </a:lnSpc>
              <a:spcBef>
                <a:spcPts val="0"/>
              </a:spcBef>
              <a:spcAft>
                <a:spcPts val="0"/>
              </a:spcAft>
              <a:buClr>
                <a:schemeClr val="lt1"/>
              </a:buClr>
              <a:buSzPts val="1000"/>
              <a:buFont typeface="Lato"/>
              <a:buChar char="-"/>
            </a:pPr>
            <a:r>
              <a:rPr lang="en" sz="1000">
                <a:solidFill>
                  <a:schemeClr val="lt1"/>
                </a:solidFill>
                <a:latin typeface="Lato"/>
                <a:ea typeface="Lato"/>
                <a:cs typeface="Lato"/>
                <a:sym typeface="Lato"/>
              </a:rPr>
              <a:t>Youth clubs to encourage engagement and participation</a:t>
            </a:r>
            <a:endParaRPr sz="10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en" sz="1000">
                <a:solidFill>
                  <a:schemeClr val="lt1"/>
                </a:solidFill>
                <a:latin typeface="Lato"/>
                <a:ea typeface="Lato"/>
                <a:cs typeface="Lato"/>
                <a:sym typeface="Lato"/>
              </a:rPr>
              <a:t>Some competitors:</a:t>
            </a:r>
            <a:endParaRPr sz="1000">
              <a:solidFill>
                <a:schemeClr val="lt1"/>
              </a:solidFill>
              <a:latin typeface="Lato"/>
              <a:ea typeface="Lato"/>
              <a:cs typeface="Lato"/>
              <a:sym typeface="Lato"/>
            </a:endParaRPr>
          </a:p>
          <a:p>
            <a:pPr indent="-292100" lvl="0" marL="457200" rtl="0" algn="l">
              <a:lnSpc>
                <a:spcPct val="115000"/>
              </a:lnSpc>
              <a:spcBef>
                <a:spcPts val="1200"/>
              </a:spcBef>
              <a:spcAft>
                <a:spcPts val="0"/>
              </a:spcAft>
              <a:buClr>
                <a:schemeClr val="lt1"/>
              </a:buClr>
              <a:buSzPts val="1000"/>
              <a:buFont typeface="Lato"/>
              <a:buChar char="-"/>
            </a:pPr>
            <a:r>
              <a:rPr lang="en" sz="1000" u="sng">
                <a:solidFill>
                  <a:schemeClr val="hlink"/>
                </a:solidFill>
                <a:latin typeface="Lato"/>
                <a:ea typeface="Lato"/>
                <a:cs typeface="Lato"/>
                <a:sym typeface="Lato"/>
                <a:hlinkClick r:id="rId3"/>
              </a:rPr>
              <a:t>Lewes Young Adults</a:t>
            </a:r>
            <a:r>
              <a:rPr lang="en" sz="1000">
                <a:solidFill>
                  <a:schemeClr val="lt1"/>
                </a:solidFill>
                <a:latin typeface="Lato"/>
                <a:ea typeface="Lato"/>
                <a:cs typeface="Lato"/>
                <a:sym typeface="Lato"/>
              </a:rPr>
              <a:t>: community-based group providing activities for improving social and communication skills, building confidence, independence and self-esteem</a:t>
            </a:r>
            <a:endParaRPr sz="1000">
              <a:solidFill>
                <a:schemeClr val="lt1"/>
              </a:solidFill>
              <a:latin typeface="Lato"/>
              <a:ea typeface="Lato"/>
              <a:cs typeface="Lato"/>
              <a:sym typeface="Lato"/>
            </a:endParaRPr>
          </a:p>
          <a:p>
            <a:pPr indent="-292100" lvl="0" marL="457200" rtl="0" algn="l">
              <a:lnSpc>
                <a:spcPct val="115000"/>
              </a:lnSpc>
              <a:spcBef>
                <a:spcPts val="0"/>
              </a:spcBef>
              <a:spcAft>
                <a:spcPts val="0"/>
              </a:spcAft>
              <a:buClr>
                <a:schemeClr val="lt1"/>
              </a:buClr>
              <a:buSzPts val="1000"/>
              <a:buFont typeface="Lato"/>
              <a:buChar char="-"/>
            </a:pPr>
            <a:r>
              <a:rPr lang="en" sz="1000" u="sng">
                <a:solidFill>
                  <a:schemeClr val="hlink"/>
                </a:solidFill>
                <a:latin typeface="Lato"/>
                <a:ea typeface="Lato"/>
                <a:cs typeface="Lato"/>
                <a:sym typeface="Lato"/>
                <a:hlinkClick r:id="rId4"/>
              </a:rPr>
              <a:t>Sussex Community Development Association</a:t>
            </a:r>
            <a:r>
              <a:rPr lang="en" sz="1000">
                <a:solidFill>
                  <a:schemeClr val="lt1"/>
                </a:solidFill>
                <a:latin typeface="Lato"/>
                <a:ea typeface="Lato"/>
                <a:cs typeface="Lato"/>
                <a:sym typeface="Lato"/>
              </a:rPr>
              <a:t> - Youth Team: </a:t>
            </a:r>
            <a:r>
              <a:rPr lang="en" sz="1000">
                <a:solidFill>
                  <a:schemeClr val="lt1"/>
                </a:solidFill>
                <a:latin typeface="Lato"/>
                <a:ea typeface="Lato"/>
                <a:cs typeface="Lato"/>
                <a:sym typeface="Lato"/>
              </a:rPr>
              <a:t>directly addressing young people and services they may need. Youth clubs, mental health services, advice and counselling etc. </a:t>
            </a:r>
            <a:endParaRPr sz="1000">
              <a:solidFill>
                <a:schemeClr val="lt1"/>
              </a:solidFill>
              <a:latin typeface="Lato"/>
              <a:ea typeface="Lato"/>
              <a:cs typeface="Lato"/>
              <a:sym typeface="Lato"/>
            </a:endParaRPr>
          </a:p>
          <a:p>
            <a:pPr indent="-292100" lvl="0" marL="457200" rtl="0" algn="l">
              <a:lnSpc>
                <a:spcPct val="115000"/>
              </a:lnSpc>
              <a:spcBef>
                <a:spcPts val="0"/>
              </a:spcBef>
              <a:spcAft>
                <a:spcPts val="0"/>
              </a:spcAft>
              <a:buClr>
                <a:schemeClr val="lt1"/>
              </a:buClr>
              <a:buSzPts val="1000"/>
              <a:buFont typeface="Lato"/>
              <a:buChar char="-"/>
            </a:pPr>
            <a:r>
              <a:rPr lang="en" sz="1000" u="sng">
                <a:solidFill>
                  <a:schemeClr val="hlink"/>
                </a:solidFill>
                <a:latin typeface="Lato"/>
                <a:ea typeface="Lato"/>
                <a:cs typeface="Lato"/>
                <a:sym typeface="Lato"/>
                <a:hlinkClick r:id="rId5"/>
              </a:rPr>
              <a:t>Foundry healthcare</a:t>
            </a:r>
            <a:r>
              <a:rPr lang="en" sz="1000">
                <a:solidFill>
                  <a:schemeClr val="lt1"/>
                </a:solidFill>
                <a:latin typeface="Lato"/>
                <a:ea typeface="Lato"/>
                <a:cs typeface="Lato"/>
                <a:sym typeface="Lato"/>
              </a:rPr>
              <a:t> - services for young persons aged 11-18 and for adults: mental health, wellbeing – social problems </a:t>
            </a:r>
            <a:endParaRPr sz="1000">
              <a:solidFill>
                <a:schemeClr val="lt1"/>
              </a:solidFill>
              <a:latin typeface="Lato"/>
              <a:ea typeface="Lato"/>
              <a:cs typeface="Lato"/>
              <a:sym typeface="Lato"/>
            </a:endParaRPr>
          </a:p>
          <a:p>
            <a:pPr indent="0" lvl="0" marL="0" rtl="0" algn="l">
              <a:lnSpc>
                <a:spcPct val="115000"/>
              </a:lnSpc>
              <a:spcBef>
                <a:spcPts val="1200"/>
              </a:spcBef>
              <a:spcAft>
                <a:spcPts val="0"/>
              </a:spcAft>
              <a:buNone/>
            </a:pPr>
            <a:r>
              <a:rPr lang="en" sz="1000" u="sng">
                <a:solidFill>
                  <a:schemeClr val="hlink"/>
                </a:solidFill>
                <a:latin typeface="Lato"/>
                <a:ea typeface="Lato"/>
                <a:cs typeface="Lato"/>
                <a:sym typeface="Lato"/>
                <a:hlinkClick r:id="rId6"/>
              </a:rPr>
              <a:t>Bank of websites</a:t>
            </a:r>
            <a:r>
              <a:rPr lang="en" sz="1000">
                <a:solidFill>
                  <a:schemeClr val="lt1"/>
                </a:solidFill>
                <a:latin typeface="Lato"/>
                <a:ea typeface="Lato"/>
                <a:cs typeface="Lato"/>
                <a:sym typeface="Lato"/>
              </a:rPr>
              <a:t> - focusing on money management and debt problems</a:t>
            </a:r>
            <a:endParaRPr sz="1000">
              <a:solidFill>
                <a:schemeClr val="lt1"/>
              </a:solidFill>
              <a:latin typeface="Lato"/>
              <a:ea typeface="Lato"/>
              <a:cs typeface="Lato"/>
              <a:sym typeface="Lato"/>
            </a:endParaRPr>
          </a:p>
          <a:p>
            <a:pPr indent="0" lvl="0" marL="0" rtl="0" algn="l">
              <a:lnSpc>
                <a:spcPct val="115000"/>
              </a:lnSpc>
              <a:spcBef>
                <a:spcPts val="1200"/>
              </a:spcBef>
              <a:spcAft>
                <a:spcPts val="1200"/>
              </a:spcAft>
              <a:buNone/>
            </a:pPr>
            <a:r>
              <a:rPr lang="en" sz="1000" u="sng">
                <a:solidFill>
                  <a:schemeClr val="hlink"/>
                </a:solidFill>
                <a:latin typeface="Lato"/>
                <a:ea typeface="Lato"/>
                <a:cs typeface="Lato"/>
                <a:sym typeface="Lato"/>
                <a:hlinkClick r:id="rId7"/>
              </a:rPr>
              <a:t>Bank of websites</a:t>
            </a:r>
            <a:r>
              <a:rPr lang="en" sz="1000">
                <a:solidFill>
                  <a:schemeClr val="lt1"/>
                </a:solidFill>
                <a:latin typeface="Lato"/>
                <a:ea typeface="Lato"/>
                <a:cs typeface="Lato"/>
                <a:sym typeface="Lato"/>
              </a:rPr>
              <a:t> offering a wide range of services  like:  exam stress, social media ‘perfection’, high rents, student debt, employment, relationship issues</a:t>
            </a:r>
            <a:endParaRPr sz="1000">
              <a:solidFill>
                <a:schemeClr val="lt1"/>
              </a:solidFill>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3"/>
          <p:cNvSpPr txBox="1"/>
          <p:nvPr>
            <p:ph type="title"/>
          </p:nvPr>
        </p:nvSpPr>
        <p:spPr>
          <a:xfrm>
            <a:off x="0" y="1279325"/>
            <a:ext cx="1533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Findings: Social Media</a:t>
            </a:r>
            <a:endParaRPr/>
          </a:p>
        </p:txBody>
      </p:sp>
      <p:pic>
        <p:nvPicPr>
          <p:cNvPr id="209" name="Google Shape;209;p23"/>
          <p:cNvPicPr preferRelativeResize="0"/>
          <p:nvPr/>
        </p:nvPicPr>
        <p:blipFill rotWithShape="1">
          <a:blip r:embed="rId3">
            <a:alphaModFix/>
          </a:blip>
          <a:srcRect b="0" l="0" r="0" t="16296"/>
          <a:stretch/>
        </p:blipFill>
        <p:spPr>
          <a:xfrm>
            <a:off x="63925" y="2571750"/>
            <a:ext cx="4910757" cy="2499350"/>
          </a:xfrm>
          <a:prstGeom prst="rect">
            <a:avLst/>
          </a:prstGeom>
          <a:noFill/>
          <a:ln>
            <a:noFill/>
          </a:ln>
        </p:spPr>
      </p:pic>
      <p:pic>
        <p:nvPicPr>
          <p:cNvPr id="210" name="Google Shape;210;p23"/>
          <p:cNvPicPr preferRelativeResize="0"/>
          <p:nvPr/>
        </p:nvPicPr>
        <p:blipFill>
          <a:blip r:embed="rId4">
            <a:alphaModFix/>
          </a:blip>
          <a:stretch>
            <a:fillRect/>
          </a:stretch>
        </p:blipFill>
        <p:spPr>
          <a:xfrm>
            <a:off x="1596850" y="49400"/>
            <a:ext cx="7484525" cy="2449950"/>
          </a:xfrm>
          <a:prstGeom prst="rect">
            <a:avLst/>
          </a:prstGeom>
          <a:noFill/>
          <a:ln>
            <a:noFill/>
          </a:ln>
        </p:spPr>
      </p:pic>
      <p:sp>
        <p:nvSpPr>
          <p:cNvPr id="211" name="Google Shape;211;p23"/>
          <p:cNvSpPr txBox="1"/>
          <p:nvPr/>
        </p:nvSpPr>
        <p:spPr>
          <a:xfrm>
            <a:off x="5530200" y="4743300"/>
            <a:ext cx="361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u="sng">
                <a:solidFill>
                  <a:schemeClr val="hlink"/>
                </a:solidFill>
                <a:latin typeface="Lato"/>
                <a:ea typeface="Lato"/>
                <a:cs typeface="Lato"/>
                <a:sym typeface="Lato"/>
                <a:hlinkClick r:id="rId5"/>
              </a:rPr>
              <a:t>https://www.statista.com/statistics/1365135/tiktok-gen-z-usage-uk-by-frequency/</a:t>
            </a:r>
            <a:endParaRPr sz="700">
              <a:solidFill>
                <a:schemeClr val="lt1"/>
              </a:solidFill>
              <a:latin typeface="Lato"/>
              <a:ea typeface="Lato"/>
              <a:cs typeface="Lato"/>
              <a:sym typeface="Lato"/>
            </a:endParaRPr>
          </a:p>
          <a:p>
            <a:pPr indent="0" lvl="0" marL="0" rtl="0" algn="l">
              <a:spcBef>
                <a:spcPts val="0"/>
              </a:spcBef>
              <a:spcAft>
                <a:spcPts val="0"/>
              </a:spcAft>
              <a:buNone/>
            </a:pPr>
            <a:r>
              <a:rPr lang="en" sz="700" u="sng">
                <a:solidFill>
                  <a:schemeClr val="accent5"/>
                </a:solidFill>
                <a:latin typeface="Lato"/>
                <a:ea typeface="Lato"/>
                <a:cs typeface="Lato"/>
                <a:sym typeface="Lato"/>
                <a:hlinkClick r:id="rId6">
                  <a:extLst>
                    <a:ext uri="{A12FA001-AC4F-418D-AE19-62706E023703}">
                      <ahyp:hlinkClr val="tx"/>
                    </a:ext>
                  </a:extLst>
                </a:hlinkClick>
              </a:rPr>
              <a:t>https://www.statista.com/study/72733/social-media-tiktok-users-in-the-united-kingdom/</a:t>
            </a:r>
            <a:endParaRPr sz="1100">
              <a:solidFill>
                <a:schemeClr val="lt1"/>
              </a:solidFill>
            </a:endParaRPr>
          </a:p>
        </p:txBody>
      </p:sp>
      <p:sp>
        <p:nvSpPr>
          <p:cNvPr id="212" name="Google Shape;212;p23"/>
          <p:cNvSpPr txBox="1"/>
          <p:nvPr/>
        </p:nvSpPr>
        <p:spPr>
          <a:xfrm>
            <a:off x="5217575" y="2624675"/>
            <a:ext cx="3789000" cy="210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13" name="Google Shape;213;p23"/>
          <p:cNvSpPr txBox="1"/>
          <p:nvPr/>
        </p:nvSpPr>
        <p:spPr>
          <a:xfrm>
            <a:off x="1596850" y="2571750"/>
            <a:ext cx="3613800" cy="49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800">
                <a:solidFill>
                  <a:schemeClr val="dk1"/>
                </a:solidFill>
              </a:rPr>
              <a:t>TikTok engagement amongst Gen Z users in the UK</a:t>
            </a:r>
            <a:endParaRPr sz="800">
              <a:solidFill>
                <a:schemeClr val="dk1"/>
              </a:solidFill>
            </a:endParaRPr>
          </a:p>
          <a:p>
            <a:pPr indent="0" lvl="0" marL="0" rtl="0" algn="l">
              <a:lnSpc>
                <a:spcPct val="115000"/>
              </a:lnSpc>
              <a:spcBef>
                <a:spcPts val="0"/>
              </a:spcBef>
              <a:spcAft>
                <a:spcPts val="0"/>
              </a:spcAft>
              <a:buNone/>
            </a:pPr>
            <a:r>
              <a:t/>
            </a:r>
            <a:endParaRPr sz="11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4"/>
          <p:cNvSpPr txBox="1"/>
          <p:nvPr>
            <p:ph type="title"/>
          </p:nvPr>
        </p:nvSpPr>
        <p:spPr>
          <a:xfrm>
            <a:off x="0" y="1471900"/>
            <a:ext cx="1704300" cy="1861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Findings: Market Analysis</a:t>
            </a:r>
            <a:endParaRPr/>
          </a:p>
        </p:txBody>
      </p:sp>
      <p:sp>
        <p:nvSpPr>
          <p:cNvPr id="219" name="Google Shape;219;p24"/>
          <p:cNvSpPr txBox="1"/>
          <p:nvPr>
            <p:ph idx="1" type="body"/>
          </p:nvPr>
        </p:nvSpPr>
        <p:spPr>
          <a:xfrm>
            <a:off x="7577375" y="0"/>
            <a:ext cx="1566600" cy="2061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Unsuccessful Instagram vs. successful TikTok</a:t>
            </a:r>
            <a:endParaRPr b="1" sz="1200"/>
          </a:p>
          <a:p>
            <a:pPr indent="0" lvl="0" marL="457200" rtl="0" algn="l">
              <a:spcBef>
                <a:spcPts val="0"/>
              </a:spcBef>
              <a:spcAft>
                <a:spcPts val="0"/>
              </a:spcAft>
              <a:buNone/>
            </a:pPr>
            <a:r>
              <a:t/>
            </a:r>
            <a:endParaRPr sz="1200"/>
          </a:p>
          <a:p>
            <a:pPr indent="0" lvl="0" marL="0" rtl="0" algn="l">
              <a:spcBef>
                <a:spcPts val="0"/>
              </a:spcBef>
              <a:spcAft>
                <a:spcPts val="0"/>
              </a:spcAft>
              <a:buNone/>
            </a:pPr>
            <a:r>
              <a:rPr lang="en" sz="1100"/>
              <a:t>TikTok:</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Organised content </a:t>
            </a:r>
            <a:endParaRPr sz="1100"/>
          </a:p>
          <a:p>
            <a:pPr indent="0" lvl="0" marL="0" rtl="0" algn="l">
              <a:spcBef>
                <a:spcPts val="0"/>
              </a:spcBef>
              <a:spcAft>
                <a:spcPts val="0"/>
              </a:spcAft>
              <a:buNone/>
            </a:pPr>
            <a:r>
              <a:rPr lang="en" sz="1100"/>
              <a:t>Substantial </a:t>
            </a:r>
            <a:r>
              <a:rPr lang="en" sz="1100"/>
              <a:t>following</a:t>
            </a:r>
            <a:endParaRPr sz="1100"/>
          </a:p>
          <a:p>
            <a:pPr indent="0" lvl="0" marL="0" rtl="0" algn="l">
              <a:spcBef>
                <a:spcPts val="0"/>
              </a:spcBef>
              <a:spcAft>
                <a:spcPts val="0"/>
              </a:spcAft>
              <a:buNone/>
            </a:pPr>
            <a:r>
              <a:rPr lang="en" sz="1100"/>
              <a:t>Trendy, entertaining, cost-effective approach to information dissemination</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Instagram:</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Low amount of followers</a:t>
            </a:r>
            <a:endParaRPr sz="1100"/>
          </a:p>
          <a:p>
            <a:pPr indent="0" lvl="0" marL="0" rtl="0" algn="l">
              <a:spcBef>
                <a:spcPts val="0"/>
              </a:spcBef>
              <a:spcAft>
                <a:spcPts val="0"/>
              </a:spcAft>
              <a:buNone/>
            </a:pPr>
            <a:r>
              <a:rPr lang="en" sz="1100"/>
              <a:t>Significantly smaller reach</a:t>
            </a:r>
            <a:endParaRPr sz="1100"/>
          </a:p>
          <a:p>
            <a:pPr indent="0" lvl="0" marL="0" rtl="0" algn="l">
              <a:spcBef>
                <a:spcPts val="0"/>
              </a:spcBef>
              <a:spcAft>
                <a:spcPts val="0"/>
              </a:spcAft>
              <a:buNone/>
            </a:pPr>
            <a:r>
              <a:rPr lang="en" sz="1100"/>
              <a:t>Much less </a:t>
            </a:r>
            <a:r>
              <a:rPr lang="en" sz="1100"/>
              <a:t>engaging</a:t>
            </a:r>
            <a:r>
              <a:rPr lang="en" sz="1100"/>
              <a:t> </a:t>
            </a:r>
            <a:endParaRPr sz="1100"/>
          </a:p>
        </p:txBody>
      </p:sp>
      <p:pic>
        <p:nvPicPr>
          <p:cNvPr id="220" name="Google Shape;220;p24"/>
          <p:cNvPicPr preferRelativeResize="0"/>
          <p:nvPr/>
        </p:nvPicPr>
        <p:blipFill rotWithShape="1">
          <a:blip r:embed="rId3">
            <a:alphaModFix/>
          </a:blip>
          <a:srcRect b="0" l="0" r="0" t="4988"/>
          <a:stretch/>
        </p:blipFill>
        <p:spPr>
          <a:xfrm>
            <a:off x="5094950" y="0"/>
            <a:ext cx="2482425" cy="5094575"/>
          </a:xfrm>
          <a:prstGeom prst="rect">
            <a:avLst/>
          </a:prstGeom>
          <a:noFill/>
          <a:ln>
            <a:noFill/>
          </a:ln>
        </p:spPr>
      </p:pic>
      <p:pic>
        <p:nvPicPr>
          <p:cNvPr id="221" name="Google Shape;221;p24"/>
          <p:cNvPicPr preferRelativeResize="0"/>
          <p:nvPr/>
        </p:nvPicPr>
        <p:blipFill rotWithShape="1">
          <a:blip r:embed="rId4">
            <a:alphaModFix/>
          </a:blip>
          <a:srcRect b="9382" l="0" r="0" t="5402"/>
          <a:stretch/>
        </p:blipFill>
        <p:spPr>
          <a:xfrm>
            <a:off x="1704150" y="24463"/>
            <a:ext cx="2778850" cy="5094575"/>
          </a:xfrm>
          <a:prstGeom prst="rect">
            <a:avLst/>
          </a:prstGeom>
          <a:noFill/>
          <a:ln>
            <a:noFill/>
          </a:ln>
        </p:spPr>
      </p:pic>
      <p:sp>
        <p:nvSpPr>
          <p:cNvPr id="222" name="Google Shape;222;p24"/>
          <p:cNvSpPr txBox="1"/>
          <p:nvPr/>
        </p:nvSpPr>
        <p:spPr>
          <a:xfrm>
            <a:off x="7054425" y="4706475"/>
            <a:ext cx="2089500" cy="323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900" u="sng">
                <a:solidFill>
                  <a:srgbClr val="0097A7"/>
                </a:solidFill>
                <a:latin typeface="Lato"/>
                <a:ea typeface="Lato"/>
                <a:cs typeface="Lato"/>
                <a:sym typeface="Lato"/>
                <a:hlinkClick r:id="rId5">
                  <a:extLst>
                    <a:ext uri="{A12FA001-AC4F-418D-AE19-62706E023703}">
                      <ahyp:hlinkClr val="tx"/>
                    </a:ext>
                  </a:extLst>
                </a:hlinkClick>
              </a:rPr>
              <a:t>https://vm.tiktok.com/ZGeA1FMYf/</a:t>
            </a:r>
            <a:endParaRPr sz="130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5"/>
          <p:cNvSpPr txBox="1"/>
          <p:nvPr>
            <p:ph type="title"/>
          </p:nvPr>
        </p:nvSpPr>
        <p:spPr>
          <a:xfrm>
            <a:off x="1297500" y="393750"/>
            <a:ext cx="5697000" cy="1338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Recommendations: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Youth Engagement Scheme</a:t>
            </a:r>
            <a:endParaRPr/>
          </a:p>
        </p:txBody>
      </p:sp>
      <p:sp>
        <p:nvSpPr>
          <p:cNvPr id="228" name="Google Shape;228;p25"/>
          <p:cNvSpPr txBox="1"/>
          <p:nvPr>
            <p:ph idx="1" type="body"/>
          </p:nvPr>
        </p:nvSpPr>
        <p:spPr>
          <a:xfrm>
            <a:off x="990975" y="1953100"/>
            <a:ext cx="7456500" cy="28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Partnerships with Educational Institutions, such as Lewes College</a:t>
            </a:r>
            <a:endParaRPr/>
          </a:p>
          <a:p>
            <a:pPr indent="-311150" lvl="0" marL="457200" rtl="0" algn="l">
              <a:spcBef>
                <a:spcPts val="1200"/>
              </a:spcBef>
              <a:spcAft>
                <a:spcPts val="0"/>
              </a:spcAft>
              <a:buSzPts val="1300"/>
              <a:buChar char="➢"/>
            </a:pPr>
            <a:r>
              <a:rPr lang="en"/>
              <a:t>Work closely with Wellbeing team</a:t>
            </a:r>
            <a:endParaRPr/>
          </a:p>
          <a:p>
            <a:pPr indent="-311150" lvl="0" marL="457200" rtl="0" algn="l">
              <a:spcBef>
                <a:spcPts val="0"/>
              </a:spcBef>
              <a:spcAft>
                <a:spcPts val="0"/>
              </a:spcAft>
              <a:buSzPts val="1300"/>
              <a:buChar char="➢"/>
            </a:pPr>
            <a:r>
              <a:rPr lang="en"/>
              <a:t>Offer guest talks, workshops, or resource materials that align with academic programs</a:t>
            </a:r>
            <a:endParaRPr/>
          </a:p>
          <a:p>
            <a:pPr indent="-311150" lvl="0" marL="457200" rtl="0" algn="l">
              <a:spcBef>
                <a:spcPts val="0"/>
              </a:spcBef>
              <a:spcAft>
                <a:spcPts val="0"/>
              </a:spcAft>
              <a:buSzPts val="1300"/>
              <a:buChar char="➢"/>
            </a:pPr>
            <a:r>
              <a:rPr lang="en"/>
              <a:t>Host themed workshops, presentations and webinars</a:t>
            </a:r>
            <a:endParaRPr/>
          </a:p>
          <a:p>
            <a:pPr indent="-311150" lvl="1" marL="914400" rtl="0" algn="l">
              <a:spcBef>
                <a:spcPts val="0"/>
              </a:spcBef>
              <a:spcAft>
                <a:spcPts val="0"/>
              </a:spcAft>
              <a:buSzPts val="1300"/>
              <a:buChar char="○"/>
            </a:pPr>
            <a:r>
              <a:rPr lang="en" sz="1300"/>
              <a:t>Financial literacy, mental health, housing, budgeting, career development, legal rights</a:t>
            </a:r>
            <a:endParaRPr sz="1300"/>
          </a:p>
          <a:p>
            <a:pPr indent="-311150" lvl="1" marL="914400" rtl="0" algn="l">
              <a:lnSpc>
                <a:spcPct val="95000"/>
              </a:lnSpc>
              <a:spcBef>
                <a:spcPts val="0"/>
              </a:spcBef>
              <a:spcAft>
                <a:spcPts val="0"/>
              </a:spcAft>
              <a:buSzPts val="1300"/>
              <a:buChar char="○"/>
            </a:pPr>
            <a:r>
              <a:rPr lang="en" sz="1300"/>
              <a:t>Interactive Q&amp;A sessions -&gt; participation</a:t>
            </a:r>
            <a:endParaRPr/>
          </a:p>
          <a:p>
            <a:pPr indent="-311150" lvl="0" marL="457200" rtl="0" algn="l">
              <a:spcBef>
                <a:spcPts val="0"/>
              </a:spcBef>
              <a:spcAft>
                <a:spcPts val="0"/>
              </a:spcAft>
              <a:buSzPts val="1300"/>
              <a:buChar char="➢"/>
            </a:pPr>
            <a:r>
              <a:rPr lang="en"/>
              <a:t>Informational materials available in student resources centres </a:t>
            </a:r>
            <a:endParaRPr/>
          </a:p>
          <a:p>
            <a:pPr indent="0" lvl="0" marL="0" rtl="0" algn="l">
              <a:spcBef>
                <a:spcPts val="0"/>
              </a:spcBef>
              <a:spcAft>
                <a:spcPts val="0"/>
              </a:spcAft>
              <a:buNone/>
            </a:pPr>
            <a:r>
              <a:t/>
            </a:r>
            <a:endParaRPr/>
          </a:p>
        </p:txBody>
      </p:sp>
      <p:pic>
        <p:nvPicPr>
          <p:cNvPr id="229" name="Google Shape;229;p25"/>
          <p:cNvPicPr preferRelativeResize="0"/>
          <p:nvPr/>
        </p:nvPicPr>
        <p:blipFill>
          <a:blip r:embed="rId3">
            <a:alphaModFix/>
          </a:blip>
          <a:stretch>
            <a:fillRect/>
          </a:stretch>
        </p:blipFill>
        <p:spPr>
          <a:xfrm>
            <a:off x="7138950" y="177700"/>
            <a:ext cx="1805825" cy="124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6"/>
          <p:cNvSpPr txBox="1"/>
          <p:nvPr>
            <p:ph type="title"/>
          </p:nvPr>
        </p:nvSpPr>
        <p:spPr>
          <a:xfrm>
            <a:off x="1297500" y="403375"/>
            <a:ext cx="34032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Youth Ambassador Volunteers</a:t>
            </a:r>
            <a:endParaRPr/>
          </a:p>
          <a:p>
            <a:pPr indent="0" lvl="0" marL="0" rtl="0" algn="l">
              <a:spcBef>
                <a:spcPts val="0"/>
              </a:spcBef>
              <a:spcAft>
                <a:spcPts val="0"/>
              </a:spcAft>
              <a:buNone/>
            </a:pPr>
            <a:r>
              <a:t/>
            </a:r>
            <a:endParaRPr/>
          </a:p>
        </p:txBody>
      </p:sp>
      <p:sp>
        <p:nvSpPr>
          <p:cNvPr id="235" name="Google Shape;235;p26"/>
          <p:cNvSpPr txBox="1"/>
          <p:nvPr>
            <p:ph idx="1" type="body"/>
          </p:nvPr>
        </p:nvSpPr>
        <p:spPr>
          <a:xfrm>
            <a:off x="980525" y="1567550"/>
            <a:ext cx="3720300" cy="2911200"/>
          </a:xfrm>
          <a:prstGeom prst="rect">
            <a:avLst/>
          </a:prstGeom>
        </p:spPr>
        <p:txBody>
          <a:bodyPr anchorCtr="0" anchor="t" bIns="91425" lIns="91425" spcFirstLastPara="1" rIns="91425" wrap="square" tIns="91425">
            <a:normAutofit lnSpcReduction="20000"/>
          </a:bodyPr>
          <a:lstStyle/>
          <a:p>
            <a:pPr indent="-311150" lvl="0" marL="457200" rtl="0" algn="l">
              <a:lnSpc>
                <a:spcPct val="95000"/>
              </a:lnSpc>
              <a:spcBef>
                <a:spcPts val="0"/>
              </a:spcBef>
              <a:spcAft>
                <a:spcPts val="0"/>
              </a:spcAft>
              <a:buSzPts val="1300"/>
              <a:buChar char="➢"/>
            </a:pPr>
            <a:r>
              <a:rPr lang="en"/>
              <a:t>Recruit and train young ambassadors  to represent LDCA and connect with peers</a:t>
            </a:r>
            <a:endParaRPr/>
          </a:p>
          <a:p>
            <a:pPr indent="-298450" lvl="1" marL="914400" rtl="0" algn="l">
              <a:lnSpc>
                <a:spcPct val="95000"/>
              </a:lnSpc>
              <a:spcBef>
                <a:spcPts val="0"/>
              </a:spcBef>
              <a:spcAft>
                <a:spcPts val="0"/>
              </a:spcAft>
              <a:buSzPts val="1100"/>
              <a:buChar char="○"/>
            </a:pPr>
            <a:r>
              <a:rPr lang="en"/>
              <a:t>Word of mouth</a:t>
            </a:r>
            <a:endParaRPr/>
          </a:p>
          <a:p>
            <a:pPr indent="-311150" lvl="0" marL="457200" rtl="0" algn="l">
              <a:spcBef>
                <a:spcPts val="0"/>
              </a:spcBef>
              <a:spcAft>
                <a:spcPts val="0"/>
              </a:spcAft>
              <a:buSzPts val="1300"/>
              <a:buChar char="➢"/>
            </a:pPr>
            <a:r>
              <a:rPr lang="en"/>
              <a:t>Work experience opportunity</a:t>
            </a:r>
            <a:endParaRPr/>
          </a:p>
          <a:p>
            <a:pPr indent="-311150" lvl="0" marL="457200" rtl="0" algn="l">
              <a:spcBef>
                <a:spcPts val="0"/>
              </a:spcBef>
              <a:spcAft>
                <a:spcPts val="0"/>
              </a:spcAft>
              <a:buSzPts val="1300"/>
              <a:buChar char="➢"/>
            </a:pPr>
            <a:r>
              <a:rPr lang="en"/>
              <a:t>Placements/volunteering within the facility</a:t>
            </a:r>
            <a:endParaRPr/>
          </a:p>
          <a:p>
            <a:pPr indent="-311150" lvl="1" marL="914400" rtl="0" algn="l">
              <a:spcBef>
                <a:spcPts val="0"/>
              </a:spcBef>
              <a:spcAft>
                <a:spcPts val="0"/>
              </a:spcAft>
              <a:buSzPts val="1300"/>
              <a:buChar char="○"/>
            </a:pPr>
            <a:r>
              <a:rPr lang="en" sz="1300"/>
              <a:t>Helping boost the social media presence</a:t>
            </a:r>
            <a:endParaRPr sz="1300"/>
          </a:p>
          <a:p>
            <a:pPr indent="-323850" lvl="1" marL="914400" rtl="0" algn="l">
              <a:spcBef>
                <a:spcPts val="0"/>
              </a:spcBef>
              <a:spcAft>
                <a:spcPts val="0"/>
              </a:spcAft>
              <a:buSzPts val="1500"/>
              <a:buChar char="○"/>
            </a:pPr>
            <a:r>
              <a:rPr lang="en" sz="1300"/>
              <a:t>Creating value for the college</a:t>
            </a:r>
            <a:endParaRPr sz="1300"/>
          </a:p>
          <a:p>
            <a:pPr indent="-314325" lvl="0" marL="457200" rtl="0" algn="l">
              <a:spcBef>
                <a:spcPts val="0"/>
              </a:spcBef>
              <a:spcAft>
                <a:spcPts val="0"/>
              </a:spcAft>
              <a:buSzPts val="1350"/>
              <a:buChar char="➢"/>
            </a:pPr>
            <a:r>
              <a:rPr lang="en"/>
              <a:t>Studies from +40,000 consumers from 56 countries find that </a:t>
            </a:r>
            <a:r>
              <a:rPr lang="en" sz="1200">
                <a:latin typeface="Arial"/>
                <a:ea typeface="Arial"/>
                <a:cs typeface="Arial"/>
                <a:sym typeface="Arial"/>
              </a:rPr>
              <a:t>88% of consumers trust recommendations from people they know, above all other forms of marketing messaging (Nielsen, 2021). Based off this research, we would also like to introduce a …</a:t>
            </a:r>
            <a:endParaRPr/>
          </a:p>
        </p:txBody>
      </p:sp>
      <p:sp>
        <p:nvSpPr>
          <p:cNvPr id="236" name="Google Shape;236;p26"/>
          <p:cNvSpPr txBox="1"/>
          <p:nvPr>
            <p:ph idx="2" type="body"/>
          </p:nvPr>
        </p:nvSpPr>
        <p:spPr>
          <a:xfrm>
            <a:off x="4933225" y="1567550"/>
            <a:ext cx="3788700" cy="2911200"/>
          </a:xfrm>
          <a:prstGeom prst="rect">
            <a:avLst/>
          </a:prstGeom>
        </p:spPr>
        <p:txBody>
          <a:bodyPr anchorCtr="0" anchor="t" bIns="91425" lIns="91425" spcFirstLastPara="1" rIns="91425" wrap="square" tIns="91425">
            <a:normAutofit lnSpcReduction="10000"/>
          </a:bodyPr>
          <a:lstStyle/>
          <a:p>
            <a:pPr indent="-311150" lvl="0" marL="457200" rtl="0" algn="l">
              <a:lnSpc>
                <a:spcPct val="95000"/>
              </a:lnSpc>
              <a:spcBef>
                <a:spcPts val="0"/>
              </a:spcBef>
              <a:spcAft>
                <a:spcPts val="0"/>
              </a:spcAft>
              <a:buSzPts val="1300"/>
              <a:buChar char="➢"/>
            </a:pPr>
            <a:r>
              <a:rPr lang="en"/>
              <a:t>Encouraging young people’s engagement with LDAC </a:t>
            </a:r>
            <a:endParaRPr/>
          </a:p>
          <a:p>
            <a:pPr indent="-311150" lvl="1" marL="914400" rtl="0" algn="l">
              <a:lnSpc>
                <a:spcPct val="95000"/>
              </a:lnSpc>
              <a:spcBef>
                <a:spcPts val="0"/>
              </a:spcBef>
              <a:spcAft>
                <a:spcPts val="0"/>
              </a:spcAft>
              <a:buSzPts val="1300"/>
              <a:buChar char="○"/>
            </a:pPr>
            <a:r>
              <a:rPr lang="en" sz="1300"/>
              <a:t>Builds trust directly</a:t>
            </a:r>
            <a:endParaRPr sz="1300"/>
          </a:p>
          <a:p>
            <a:pPr indent="-311150" lvl="0" marL="457200" rtl="0" algn="l">
              <a:lnSpc>
                <a:spcPct val="95000"/>
              </a:lnSpc>
              <a:spcBef>
                <a:spcPts val="0"/>
              </a:spcBef>
              <a:spcAft>
                <a:spcPts val="0"/>
              </a:spcAft>
              <a:buSzPts val="1300"/>
              <a:buChar char="➢"/>
            </a:pPr>
            <a:r>
              <a:rPr lang="en"/>
              <a:t>Promote engagement - social media, marketing experience </a:t>
            </a:r>
            <a:endParaRPr/>
          </a:p>
          <a:p>
            <a:pPr indent="-311150" lvl="1" marL="914400" rtl="0" algn="l">
              <a:lnSpc>
                <a:spcPct val="95000"/>
              </a:lnSpc>
              <a:spcBef>
                <a:spcPts val="0"/>
              </a:spcBef>
              <a:spcAft>
                <a:spcPts val="0"/>
              </a:spcAft>
              <a:buSzPts val="1300"/>
              <a:buChar char="○"/>
            </a:pPr>
            <a:r>
              <a:rPr lang="en" sz="1300"/>
              <a:t>Allow for young people to have work experience (volunteering) on their CVs through being active student reps for LDCA, also engaging in the creation of social media content - a fun campaign to directly involve young individuals</a:t>
            </a:r>
            <a:endParaRPr sz="1300"/>
          </a:p>
          <a:p>
            <a:pPr indent="-311150" lvl="0" marL="457200" rtl="0" algn="l">
              <a:lnSpc>
                <a:spcPct val="95000"/>
              </a:lnSpc>
              <a:spcBef>
                <a:spcPts val="0"/>
              </a:spcBef>
              <a:spcAft>
                <a:spcPts val="0"/>
              </a:spcAft>
              <a:buSzPts val="1300"/>
              <a:buChar char="➢"/>
            </a:pPr>
            <a:r>
              <a:rPr lang="en" sz="1300"/>
              <a:t>Help with the reduction of unemployment rates in the long term, a mutual relationshi</a:t>
            </a:r>
            <a:r>
              <a:rPr lang="en"/>
              <a:t>p</a:t>
            </a:r>
            <a:endParaRPr/>
          </a:p>
          <a:p>
            <a:pPr indent="-311150" lvl="0" marL="457200" rtl="0" algn="l">
              <a:lnSpc>
                <a:spcPct val="95000"/>
              </a:lnSpc>
              <a:spcBef>
                <a:spcPts val="0"/>
              </a:spcBef>
              <a:spcAft>
                <a:spcPts val="0"/>
              </a:spcAft>
              <a:buSzPts val="1300"/>
              <a:buChar char="➢"/>
            </a:pPr>
            <a:r>
              <a:rPr lang="en" sz="1300"/>
              <a:t>‘Engagement for Experience’</a:t>
            </a:r>
            <a:endParaRPr/>
          </a:p>
        </p:txBody>
      </p:sp>
      <p:sp>
        <p:nvSpPr>
          <p:cNvPr id="237" name="Google Shape;237;p26"/>
          <p:cNvSpPr txBox="1"/>
          <p:nvPr>
            <p:ph type="title"/>
          </p:nvPr>
        </p:nvSpPr>
        <p:spPr>
          <a:xfrm>
            <a:off x="4933225" y="403375"/>
            <a:ext cx="34032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B</a:t>
            </a:r>
            <a:r>
              <a:rPr lang="en"/>
              <a:t>espoke Student Representative Scheme</a:t>
            </a:r>
            <a:endParaRPr/>
          </a:p>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27"/>
          <p:cNvSpPr txBox="1"/>
          <p:nvPr>
            <p:ph idx="1" type="body"/>
          </p:nvPr>
        </p:nvSpPr>
        <p:spPr>
          <a:xfrm>
            <a:off x="1297500" y="1567550"/>
            <a:ext cx="7038900" cy="2911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935"/>
              <a:buNone/>
            </a:pPr>
            <a:r>
              <a:rPr lang="en" sz="1335"/>
              <a:t>Promote media content by engaging Student Representatives in content creation!</a:t>
            </a:r>
            <a:endParaRPr sz="1335"/>
          </a:p>
          <a:p>
            <a:pPr indent="0" lvl="0" marL="0" rtl="0" algn="l">
              <a:lnSpc>
                <a:spcPct val="95000"/>
              </a:lnSpc>
              <a:spcBef>
                <a:spcPts val="0"/>
              </a:spcBef>
              <a:spcAft>
                <a:spcPts val="0"/>
              </a:spcAft>
              <a:buSzPts val="935"/>
              <a:buNone/>
            </a:pPr>
            <a:r>
              <a:t/>
            </a:r>
            <a:endParaRPr sz="1335"/>
          </a:p>
          <a:p>
            <a:pPr indent="-313372" lvl="0" marL="457200" rtl="0" algn="l">
              <a:lnSpc>
                <a:spcPct val="95000"/>
              </a:lnSpc>
              <a:spcBef>
                <a:spcPts val="0"/>
              </a:spcBef>
              <a:spcAft>
                <a:spcPts val="0"/>
              </a:spcAft>
              <a:buSzPts val="1335"/>
              <a:buChar char="➢"/>
            </a:pPr>
            <a:r>
              <a:rPr lang="en" sz="1335"/>
              <a:t>Design targeted marketing campaigns addressing directly the concerns and interests of the 16-25 age group </a:t>
            </a:r>
            <a:endParaRPr sz="1335"/>
          </a:p>
          <a:p>
            <a:pPr indent="-313372" lvl="0" marL="457200" rtl="0" algn="l">
              <a:lnSpc>
                <a:spcPct val="95000"/>
              </a:lnSpc>
              <a:spcBef>
                <a:spcPts val="0"/>
              </a:spcBef>
              <a:spcAft>
                <a:spcPts val="0"/>
              </a:spcAft>
              <a:buSzPts val="1335"/>
              <a:buChar char="➢"/>
            </a:pPr>
            <a:r>
              <a:rPr lang="en" sz="1335"/>
              <a:t>Highlight specific issues and emphasise how </a:t>
            </a:r>
            <a:r>
              <a:rPr lang="en"/>
              <a:t>LDCA</a:t>
            </a:r>
            <a:r>
              <a:rPr lang="en" sz="1335"/>
              <a:t> can provide support</a:t>
            </a:r>
            <a:endParaRPr sz="1335"/>
          </a:p>
          <a:p>
            <a:pPr indent="-313372" lvl="0" marL="457200" rtl="0" algn="l">
              <a:lnSpc>
                <a:spcPct val="95000"/>
              </a:lnSpc>
              <a:spcBef>
                <a:spcPts val="0"/>
              </a:spcBef>
              <a:spcAft>
                <a:spcPts val="0"/>
              </a:spcAft>
              <a:buSzPts val="1335"/>
              <a:buChar char="➢"/>
            </a:pPr>
            <a:r>
              <a:rPr lang="en" sz="1335"/>
              <a:t>Leverage social media platforms to share information, tips, and advice</a:t>
            </a:r>
            <a:endParaRPr sz="1335"/>
          </a:p>
          <a:p>
            <a:pPr indent="-313372" lvl="1" marL="914400" rtl="0" algn="l">
              <a:lnSpc>
                <a:spcPct val="95000"/>
              </a:lnSpc>
              <a:spcBef>
                <a:spcPts val="0"/>
              </a:spcBef>
              <a:spcAft>
                <a:spcPts val="0"/>
              </a:spcAft>
              <a:buSzPts val="1335"/>
              <a:buChar char="○"/>
            </a:pPr>
            <a:r>
              <a:rPr lang="en" sz="1335"/>
              <a:t>Instagram, </a:t>
            </a:r>
            <a:r>
              <a:rPr b="1" lang="en" sz="1335" u="sng"/>
              <a:t>TikTok</a:t>
            </a:r>
            <a:r>
              <a:rPr lang="en" sz="1335"/>
              <a:t>, Snapchat</a:t>
            </a:r>
            <a:endParaRPr sz="1335"/>
          </a:p>
          <a:p>
            <a:pPr indent="-313372" lvl="0" marL="457200" rtl="0" algn="l">
              <a:lnSpc>
                <a:spcPct val="95000"/>
              </a:lnSpc>
              <a:spcBef>
                <a:spcPts val="0"/>
              </a:spcBef>
              <a:spcAft>
                <a:spcPts val="0"/>
              </a:spcAft>
              <a:buSzPts val="1335"/>
              <a:buChar char="➢"/>
            </a:pPr>
            <a:r>
              <a:rPr lang="en" sz="1335"/>
              <a:t>Create engaging content</a:t>
            </a:r>
            <a:endParaRPr sz="1335"/>
          </a:p>
          <a:p>
            <a:pPr indent="-313372" lvl="1" marL="914400" rtl="0" algn="l">
              <a:lnSpc>
                <a:spcPct val="95000"/>
              </a:lnSpc>
              <a:spcBef>
                <a:spcPts val="0"/>
              </a:spcBef>
              <a:spcAft>
                <a:spcPts val="0"/>
              </a:spcAft>
              <a:buSzPts val="1335"/>
              <a:buChar char="○"/>
            </a:pPr>
            <a:r>
              <a:rPr lang="en" sz="1335"/>
              <a:t>Short videos, infographics, and interactive posts</a:t>
            </a:r>
            <a:endParaRPr sz="1335"/>
          </a:p>
          <a:p>
            <a:pPr indent="-313372" lvl="0" marL="457200" rtl="0" algn="l">
              <a:lnSpc>
                <a:spcPct val="95000"/>
              </a:lnSpc>
              <a:spcBef>
                <a:spcPts val="0"/>
              </a:spcBef>
              <a:spcAft>
                <a:spcPts val="0"/>
              </a:spcAft>
              <a:buSzPts val="1335"/>
              <a:buChar char="➢"/>
            </a:pPr>
            <a:r>
              <a:rPr lang="en" sz="1335"/>
              <a:t>Create video series addressing common issues faced by young adults</a:t>
            </a:r>
            <a:endParaRPr sz="1335"/>
          </a:p>
          <a:p>
            <a:pPr indent="-313372" lvl="0" marL="457200" rtl="0" algn="l">
              <a:lnSpc>
                <a:spcPct val="95000"/>
              </a:lnSpc>
              <a:spcBef>
                <a:spcPts val="0"/>
              </a:spcBef>
              <a:spcAft>
                <a:spcPts val="0"/>
              </a:spcAft>
              <a:buSzPts val="1335"/>
              <a:buChar char="➢"/>
            </a:pPr>
            <a:r>
              <a:rPr lang="en" sz="1335"/>
              <a:t>Feature real stories, interviews with experts, and practical advice in an easily consumable format</a:t>
            </a:r>
            <a:endParaRPr sz="1335"/>
          </a:p>
        </p:txBody>
      </p:sp>
      <p:sp>
        <p:nvSpPr>
          <p:cNvPr id="243" name="Google Shape;243;p2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Tailored Outreach Campaigns through Social Media Content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TikTok Video Ideas</a:t>
            </a:r>
            <a:endParaRPr/>
          </a:p>
        </p:txBody>
      </p:sp>
      <p:sp>
        <p:nvSpPr>
          <p:cNvPr id="249" name="Google Shape;249;p28"/>
          <p:cNvSpPr txBox="1"/>
          <p:nvPr>
            <p:ph idx="1" type="body"/>
          </p:nvPr>
        </p:nvSpPr>
        <p:spPr>
          <a:xfrm>
            <a:off x="434150" y="1699475"/>
            <a:ext cx="1353900" cy="35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I</a:t>
            </a:r>
            <a:r>
              <a:rPr b="1" lang="en" sz="1000"/>
              <a:t>nteractive Polls</a:t>
            </a:r>
            <a:endParaRPr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b="1" sz="1000"/>
          </a:p>
          <a:p>
            <a:pPr indent="0" lvl="0" marL="0" rtl="0" algn="l">
              <a:spcBef>
                <a:spcPts val="0"/>
              </a:spcBef>
              <a:spcAft>
                <a:spcPts val="0"/>
              </a:spcAft>
              <a:buNone/>
            </a:pPr>
            <a:r>
              <a:t/>
            </a:r>
            <a:endParaRPr sz="1000"/>
          </a:p>
        </p:txBody>
      </p:sp>
      <p:sp>
        <p:nvSpPr>
          <p:cNvPr id="250" name="Google Shape;250;p28"/>
          <p:cNvSpPr txBox="1"/>
          <p:nvPr/>
        </p:nvSpPr>
        <p:spPr>
          <a:xfrm>
            <a:off x="1456775" y="3871700"/>
            <a:ext cx="1755600" cy="4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Quick Tips Series</a:t>
            </a:r>
            <a:endParaRPr sz="1000">
              <a:solidFill>
                <a:schemeClr val="lt1"/>
              </a:solidFill>
              <a:latin typeface="Lato"/>
              <a:ea typeface="Lato"/>
              <a:cs typeface="Lato"/>
              <a:sym typeface="Lato"/>
            </a:endParaRPr>
          </a:p>
        </p:txBody>
      </p:sp>
      <p:sp>
        <p:nvSpPr>
          <p:cNvPr id="251" name="Google Shape;251;p28"/>
          <p:cNvSpPr txBox="1"/>
          <p:nvPr/>
        </p:nvSpPr>
        <p:spPr>
          <a:xfrm>
            <a:off x="317500" y="3576475"/>
            <a:ext cx="1101900" cy="35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Mythbusters</a:t>
            </a:r>
            <a:endParaRPr sz="10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52" name="Google Shape;252;p28"/>
          <p:cNvSpPr txBox="1"/>
          <p:nvPr/>
        </p:nvSpPr>
        <p:spPr>
          <a:xfrm>
            <a:off x="1073900" y="2835150"/>
            <a:ext cx="1587600" cy="35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Scenario Challenges</a:t>
            </a:r>
            <a:endParaRPr sz="1000">
              <a:solidFill>
                <a:schemeClr val="lt1"/>
              </a:solidFill>
              <a:latin typeface="Lato"/>
              <a:ea typeface="Lato"/>
              <a:cs typeface="Lato"/>
              <a:sym typeface="Lato"/>
            </a:endParaRPr>
          </a:p>
        </p:txBody>
      </p:sp>
      <p:sp>
        <p:nvSpPr>
          <p:cNvPr id="253" name="Google Shape;253;p28"/>
          <p:cNvSpPr txBox="1"/>
          <p:nvPr/>
        </p:nvSpPr>
        <p:spPr>
          <a:xfrm>
            <a:off x="6714050" y="4097500"/>
            <a:ext cx="1512900" cy="48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Interactive Q&amp;A</a:t>
            </a:r>
            <a:endParaRPr b="1" sz="10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54" name="Google Shape;254;p28"/>
          <p:cNvSpPr txBox="1"/>
          <p:nvPr/>
        </p:nvSpPr>
        <p:spPr>
          <a:xfrm>
            <a:off x="7269725" y="3417875"/>
            <a:ext cx="1755600" cy="29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Legal Lingo Breakdown</a:t>
            </a:r>
            <a:endParaRPr b="1" sz="1000">
              <a:solidFill>
                <a:schemeClr val="lt1"/>
              </a:solidFill>
              <a:latin typeface="Lato"/>
              <a:ea typeface="Lato"/>
              <a:cs typeface="Lato"/>
              <a:sym typeface="Lato"/>
            </a:endParaRPr>
          </a:p>
        </p:txBody>
      </p:sp>
      <p:sp>
        <p:nvSpPr>
          <p:cNvPr id="255" name="Google Shape;255;p28"/>
          <p:cNvSpPr txBox="1"/>
          <p:nvPr/>
        </p:nvSpPr>
        <p:spPr>
          <a:xfrm>
            <a:off x="3763300" y="4097500"/>
            <a:ext cx="1886400" cy="29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Behind-the-scenes</a:t>
            </a:r>
            <a:endParaRPr b="1" sz="10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56" name="Google Shape;256;p28"/>
          <p:cNvSpPr txBox="1"/>
          <p:nvPr/>
        </p:nvSpPr>
        <p:spPr>
          <a:xfrm>
            <a:off x="1699525" y="1223350"/>
            <a:ext cx="821700" cy="29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#LifeHacks</a:t>
            </a:r>
            <a:endParaRPr b="1" sz="1000">
              <a:solidFill>
                <a:schemeClr val="lt1"/>
              </a:solidFill>
              <a:latin typeface="Lato"/>
              <a:ea typeface="Lato"/>
              <a:cs typeface="Lato"/>
              <a:sym typeface="Lato"/>
            </a:endParaRPr>
          </a:p>
        </p:txBody>
      </p:sp>
      <p:sp>
        <p:nvSpPr>
          <p:cNvPr id="257" name="Google Shape;257;p28"/>
          <p:cNvSpPr txBox="1"/>
          <p:nvPr/>
        </p:nvSpPr>
        <p:spPr>
          <a:xfrm>
            <a:off x="5334950" y="4678200"/>
            <a:ext cx="1101900" cy="24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Testimonials</a:t>
            </a:r>
            <a:endParaRPr sz="1300">
              <a:solidFill>
                <a:schemeClr val="lt1"/>
              </a:solidFill>
              <a:latin typeface="Lato"/>
              <a:ea typeface="Lato"/>
              <a:cs typeface="Lato"/>
              <a:sym typeface="Lato"/>
            </a:endParaRPr>
          </a:p>
        </p:txBody>
      </p:sp>
      <p:sp>
        <p:nvSpPr>
          <p:cNvPr id="258" name="Google Shape;258;p28"/>
          <p:cNvSpPr txBox="1"/>
          <p:nvPr/>
        </p:nvSpPr>
        <p:spPr>
          <a:xfrm>
            <a:off x="6550700" y="2652338"/>
            <a:ext cx="1839600" cy="24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Trend Challenges with a Twist</a:t>
            </a:r>
            <a:endParaRPr sz="1300">
              <a:solidFill>
                <a:schemeClr val="lt1"/>
              </a:solidFill>
              <a:latin typeface="Lato"/>
              <a:ea typeface="Lato"/>
              <a:cs typeface="Lato"/>
              <a:sym typeface="Lato"/>
            </a:endParaRPr>
          </a:p>
        </p:txBody>
      </p:sp>
      <p:sp>
        <p:nvSpPr>
          <p:cNvPr id="259" name="Google Shape;259;p28"/>
          <p:cNvSpPr txBox="1"/>
          <p:nvPr/>
        </p:nvSpPr>
        <p:spPr>
          <a:xfrm>
            <a:off x="1876975" y="4603750"/>
            <a:ext cx="1671600" cy="20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Mini Educational Series</a:t>
            </a:r>
            <a:endParaRPr b="1" sz="10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60" name="Google Shape;260;p28"/>
          <p:cNvSpPr txBox="1"/>
          <p:nvPr/>
        </p:nvSpPr>
        <p:spPr>
          <a:xfrm>
            <a:off x="6830900" y="1307850"/>
            <a:ext cx="1755600" cy="24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Humorous Legal Situations</a:t>
            </a:r>
            <a:endParaRPr b="1" sz="10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
        <p:nvSpPr>
          <p:cNvPr id="261" name="Google Shape;261;p28"/>
          <p:cNvSpPr txBox="1"/>
          <p:nvPr/>
        </p:nvSpPr>
        <p:spPr>
          <a:xfrm>
            <a:off x="7694700" y="1924000"/>
            <a:ext cx="1279200" cy="35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chemeClr val="lt1"/>
                </a:solidFill>
                <a:latin typeface="Lato"/>
                <a:ea typeface="Lato"/>
                <a:cs typeface="Lato"/>
                <a:sym typeface="Lato"/>
              </a:rPr>
              <a:t>DIY Workshops</a:t>
            </a:r>
            <a:endParaRPr b="1" sz="1000">
              <a:solidFill>
                <a:schemeClr val="lt1"/>
              </a:solidFill>
              <a:latin typeface="Lato"/>
              <a:ea typeface="Lato"/>
              <a:cs typeface="Lato"/>
              <a:sym typeface="Lato"/>
            </a:endParaRPr>
          </a:p>
          <a:p>
            <a:pPr indent="0" lvl="0" marL="0" rtl="0" algn="l">
              <a:spcBef>
                <a:spcPts val="0"/>
              </a:spcBef>
              <a:spcAft>
                <a:spcPts val="0"/>
              </a:spcAft>
              <a:buNone/>
            </a:pPr>
            <a:r>
              <a:t/>
            </a:r>
            <a:endParaRPr sz="1300">
              <a:solidFill>
                <a:schemeClr val="lt1"/>
              </a:solidFill>
              <a:latin typeface="Lato"/>
              <a:ea typeface="Lato"/>
              <a:cs typeface="Lato"/>
              <a:sym typeface="Lato"/>
            </a:endParaRPr>
          </a:p>
        </p:txBody>
      </p:sp>
      <p:pic>
        <p:nvPicPr>
          <p:cNvPr id="262" name="Google Shape;262;p28"/>
          <p:cNvPicPr preferRelativeResize="0"/>
          <p:nvPr/>
        </p:nvPicPr>
        <p:blipFill>
          <a:blip r:embed="rId3">
            <a:alphaModFix/>
          </a:blip>
          <a:stretch>
            <a:fillRect/>
          </a:stretch>
        </p:blipFill>
        <p:spPr>
          <a:xfrm>
            <a:off x="2707151" y="1327912"/>
            <a:ext cx="3729695" cy="24876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a:t>
            </a:r>
            <a:r>
              <a:rPr lang="en"/>
              <a:t> You!</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0"/>
          <p:cNvSpPr txBox="1"/>
          <p:nvPr>
            <p:ph type="title"/>
          </p:nvPr>
        </p:nvSpPr>
        <p:spPr>
          <a:xfrm>
            <a:off x="1297500" y="25970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 </a:t>
            </a:r>
            <a:endParaRPr/>
          </a:p>
        </p:txBody>
      </p:sp>
      <p:sp>
        <p:nvSpPr>
          <p:cNvPr id="273" name="Google Shape;273;p30"/>
          <p:cNvSpPr txBox="1"/>
          <p:nvPr>
            <p:ph idx="1" type="body"/>
          </p:nvPr>
        </p:nvSpPr>
        <p:spPr>
          <a:xfrm>
            <a:off x="1176500" y="863775"/>
            <a:ext cx="7580400" cy="39615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 sz="800" u="sng">
                <a:solidFill>
                  <a:srgbClr val="6FA8DC"/>
                </a:solidFill>
                <a:hlinkClick r:id="rId3">
                  <a:extLst>
                    <a:ext uri="{A12FA001-AC4F-418D-AE19-62706E023703}">
                      <ahyp:hlinkClr val="tx"/>
                    </a:ext>
                  </a:extLst>
                </a:hlinkClick>
              </a:rPr>
              <a:t>https://www.citizensadvice.org.uk/resources-and-tools/search-navigation-tools/Search/?q=young+people&amp;c=TOP-PUBLIC</a:t>
            </a:r>
            <a:endParaRPr sz="800">
              <a:solidFill>
                <a:srgbClr val="6FA8DC"/>
              </a:solidFill>
            </a:endParaRPr>
          </a:p>
          <a:p>
            <a:pPr indent="0" lvl="0" marL="0" rtl="0" algn="l">
              <a:lnSpc>
                <a:spcPct val="95000"/>
              </a:lnSpc>
              <a:spcBef>
                <a:spcPts val="1200"/>
              </a:spcBef>
              <a:spcAft>
                <a:spcPts val="0"/>
              </a:spcAft>
              <a:buNone/>
            </a:pPr>
            <a:r>
              <a:rPr lang="en" sz="800" u="sng">
                <a:solidFill>
                  <a:srgbClr val="6FA8DC"/>
                </a:solidFill>
                <a:hlinkClick r:id="rId4">
                  <a:extLst>
                    <a:ext uri="{A12FA001-AC4F-418D-AE19-62706E023703}">
                      <ahyp:hlinkClr val="tx"/>
                    </a:ext>
                  </a:extLst>
                </a:hlinkClick>
              </a:rPr>
              <a:t>https://www.bigissue.com/news/social-justice/young-people-money-citizens-advice/#:~:text=Around%2066%2C000%20young%20people%20approached,private%20rents%20and%20high%20inflation</a:t>
            </a:r>
            <a:r>
              <a:rPr lang="en" sz="800">
                <a:solidFill>
                  <a:srgbClr val="6FA8DC"/>
                </a:solidFill>
              </a:rPr>
              <a:t>.</a:t>
            </a:r>
            <a:endParaRPr sz="800">
              <a:solidFill>
                <a:srgbClr val="6FA8DC"/>
              </a:solidFill>
            </a:endParaRPr>
          </a:p>
          <a:p>
            <a:pPr indent="0" lvl="0" marL="0" rtl="0" algn="l">
              <a:lnSpc>
                <a:spcPct val="95000"/>
              </a:lnSpc>
              <a:spcBef>
                <a:spcPts val="1200"/>
              </a:spcBef>
              <a:spcAft>
                <a:spcPts val="0"/>
              </a:spcAft>
              <a:buNone/>
            </a:pPr>
            <a:r>
              <a:rPr lang="en" sz="800">
                <a:solidFill>
                  <a:srgbClr val="6FA8DC"/>
                </a:solidFill>
              </a:rPr>
              <a:t>https://www.eastsussexjsna.org.uk/area-profiles/lewes-district-area-profile/</a:t>
            </a:r>
            <a:endParaRPr sz="800">
              <a:solidFill>
                <a:srgbClr val="6FA8DC"/>
              </a:solidFill>
            </a:endParaRPr>
          </a:p>
          <a:p>
            <a:pPr indent="0" lvl="0" marL="0" rtl="0" algn="l">
              <a:lnSpc>
                <a:spcPct val="95000"/>
              </a:lnSpc>
              <a:spcBef>
                <a:spcPts val="1200"/>
              </a:spcBef>
              <a:spcAft>
                <a:spcPts val="0"/>
              </a:spcAft>
              <a:buNone/>
            </a:pPr>
            <a:r>
              <a:rPr lang="en" sz="800" u="sng">
                <a:solidFill>
                  <a:srgbClr val="6FA8DC"/>
                </a:solidFill>
                <a:hlinkClick r:id="rId5">
                  <a:extLst>
                    <a:ext uri="{A12FA001-AC4F-418D-AE19-62706E023703}">
                      <ahyp:hlinkClr val="tx"/>
                    </a:ext>
                  </a:extLst>
                </a:hlinkClick>
              </a:rPr>
              <a:t>https://www.eastsussexinfigures.org.uk/webview/index.jsp?mode=area&amp;submode=result&amp;areaname=Lewes&amp;areatype=LA</a:t>
            </a:r>
            <a:endParaRPr sz="800">
              <a:solidFill>
                <a:srgbClr val="6FA8DC"/>
              </a:solidFill>
            </a:endParaRPr>
          </a:p>
          <a:p>
            <a:pPr indent="0" lvl="0" marL="0" rtl="0" algn="l">
              <a:lnSpc>
                <a:spcPct val="95000"/>
              </a:lnSpc>
              <a:spcBef>
                <a:spcPts val="0"/>
              </a:spcBef>
              <a:spcAft>
                <a:spcPts val="0"/>
              </a:spcAft>
              <a:buNone/>
            </a:pPr>
            <a:r>
              <a:t/>
            </a:r>
            <a:endParaRPr sz="800">
              <a:solidFill>
                <a:srgbClr val="6FA8DC"/>
              </a:solidFill>
            </a:endParaRPr>
          </a:p>
          <a:p>
            <a:pPr indent="0" lvl="0" marL="0" rtl="0" algn="l">
              <a:lnSpc>
                <a:spcPct val="95000"/>
              </a:lnSpc>
              <a:spcBef>
                <a:spcPts val="0"/>
              </a:spcBef>
              <a:spcAft>
                <a:spcPts val="0"/>
              </a:spcAft>
              <a:buNone/>
            </a:pPr>
            <a:r>
              <a:t/>
            </a:r>
            <a:endParaRPr sz="800">
              <a:solidFill>
                <a:srgbClr val="6FA8DC"/>
              </a:solidFill>
            </a:endParaRPr>
          </a:p>
          <a:p>
            <a:pPr indent="0" lvl="0" marL="0" rtl="0" algn="l">
              <a:lnSpc>
                <a:spcPct val="95000"/>
              </a:lnSpc>
              <a:spcBef>
                <a:spcPts val="0"/>
              </a:spcBef>
              <a:spcAft>
                <a:spcPts val="0"/>
              </a:spcAft>
              <a:buNone/>
            </a:pPr>
            <a:r>
              <a:rPr lang="en" sz="800" u="sng">
                <a:solidFill>
                  <a:srgbClr val="6FA8DC"/>
                </a:solidFill>
                <a:hlinkClick r:id="rId6">
                  <a:extLst>
                    <a:ext uri="{A12FA001-AC4F-418D-AE19-62706E023703}">
                      <ahyp:hlinkClr val="tx"/>
                    </a:ext>
                  </a:extLst>
                </a:hlinkClick>
              </a:rPr>
              <a:t>https://www.aspens.org.uk/childrens-services-in-east-sussex</a:t>
            </a:r>
            <a:r>
              <a:rPr lang="en" sz="800">
                <a:solidFill>
                  <a:srgbClr val="6FA8DC"/>
                </a:solidFill>
              </a:rPr>
              <a:t> </a:t>
            </a:r>
            <a:endParaRPr sz="800">
              <a:solidFill>
                <a:srgbClr val="6FA8DC"/>
              </a:solidFill>
            </a:endParaRPr>
          </a:p>
          <a:p>
            <a:pPr indent="0" lvl="0" marL="0" rtl="0" algn="l">
              <a:lnSpc>
                <a:spcPct val="95000"/>
              </a:lnSpc>
              <a:spcBef>
                <a:spcPts val="0"/>
              </a:spcBef>
              <a:spcAft>
                <a:spcPts val="0"/>
              </a:spcAft>
              <a:buNone/>
            </a:pPr>
            <a:r>
              <a:t/>
            </a:r>
            <a:endParaRPr sz="800">
              <a:solidFill>
                <a:srgbClr val="6FA8DC"/>
              </a:solidFill>
            </a:endParaRPr>
          </a:p>
          <a:p>
            <a:pPr indent="0" lvl="0" marL="0" rtl="0" algn="l">
              <a:lnSpc>
                <a:spcPct val="95000"/>
              </a:lnSpc>
              <a:spcBef>
                <a:spcPts val="0"/>
              </a:spcBef>
              <a:spcAft>
                <a:spcPts val="0"/>
              </a:spcAft>
              <a:buNone/>
            </a:pPr>
            <a:r>
              <a:rPr lang="en" sz="800" u="sng">
                <a:solidFill>
                  <a:srgbClr val="6FA8DC"/>
                </a:solidFill>
                <a:hlinkClick r:id="rId7">
                  <a:extLst>
                    <a:ext uri="{A12FA001-AC4F-418D-AE19-62706E023703}">
                      <ahyp:hlinkClr val="tx"/>
                    </a:ext>
                  </a:extLst>
                </a:hlinkClick>
              </a:rPr>
              <a:t>https://sussexcommunity.org.uk/our-services/youngpeople/</a:t>
            </a:r>
            <a:r>
              <a:rPr lang="en" sz="800">
                <a:solidFill>
                  <a:srgbClr val="6FA8DC"/>
                </a:solidFill>
              </a:rPr>
              <a:t> </a:t>
            </a:r>
            <a:endParaRPr sz="800">
              <a:solidFill>
                <a:srgbClr val="6FA8DC"/>
              </a:solidFill>
            </a:endParaRPr>
          </a:p>
          <a:p>
            <a:pPr indent="0" lvl="0" marL="0" rtl="0" algn="l">
              <a:lnSpc>
                <a:spcPct val="95000"/>
              </a:lnSpc>
              <a:spcBef>
                <a:spcPts val="0"/>
              </a:spcBef>
              <a:spcAft>
                <a:spcPts val="0"/>
              </a:spcAft>
              <a:buNone/>
            </a:pPr>
            <a:r>
              <a:t/>
            </a:r>
            <a:endParaRPr sz="800">
              <a:solidFill>
                <a:srgbClr val="6FA8DC"/>
              </a:solidFill>
            </a:endParaRPr>
          </a:p>
          <a:p>
            <a:pPr indent="0" lvl="0" marL="0" rtl="0" algn="l">
              <a:lnSpc>
                <a:spcPct val="95000"/>
              </a:lnSpc>
              <a:spcBef>
                <a:spcPts val="0"/>
              </a:spcBef>
              <a:spcAft>
                <a:spcPts val="0"/>
              </a:spcAft>
              <a:buNone/>
            </a:pPr>
            <a:r>
              <a:rPr lang="en" sz="800" u="sng">
                <a:solidFill>
                  <a:srgbClr val="6FA8DC"/>
                </a:solidFill>
                <a:hlinkClick r:id="rId8">
                  <a:extLst>
                    <a:ext uri="{A12FA001-AC4F-418D-AE19-62706E023703}">
                      <ahyp:hlinkClr val="tx"/>
                    </a:ext>
                  </a:extLst>
                </a:hlinkClick>
              </a:rPr>
              <a:t>https://learning4lifesussex.org.uk/living/community-organisations/youth-work</a:t>
            </a:r>
            <a:r>
              <a:rPr lang="en" sz="800">
                <a:solidFill>
                  <a:srgbClr val="6FA8DC"/>
                </a:solidFill>
              </a:rPr>
              <a:t> </a:t>
            </a:r>
            <a:endParaRPr sz="800">
              <a:solidFill>
                <a:srgbClr val="6FA8DC"/>
              </a:solidFill>
            </a:endParaRPr>
          </a:p>
          <a:p>
            <a:pPr indent="0" lvl="0" marL="0" rtl="0" algn="l">
              <a:lnSpc>
                <a:spcPct val="95000"/>
              </a:lnSpc>
              <a:spcBef>
                <a:spcPts val="1200"/>
              </a:spcBef>
              <a:spcAft>
                <a:spcPts val="0"/>
              </a:spcAft>
              <a:buNone/>
            </a:pPr>
            <a:r>
              <a:rPr lang="en" sz="800" u="sng">
                <a:solidFill>
                  <a:srgbClr val="6FA8DC"/>
                </a:solidFill>
                <a:hlinkClick r:id="rId9">
                  <a:extLst>
                    <a:ext uri="{A12FA001-AC4F-418D-AE19-62706E023703}">
                      <ahyp:hlinkClr val="tx"/>
                    </a:ext>
                  </a:extLst>
                </a:hlinkClick>
              </a:rPr>
              <a:t>https://www.foundryhealthcarelewes.co.uk/mental-health-and-wellbeing/</a:t>
            </a:r>
            <a:r>
              <a:rPr lang="en" sz="800">
                <a:solidFill>
                  <a:srgbClr val="6FA8DC"/>
                </a:solidFill>
              </a:rPr>
              <a:t> </a:t>
            </a:r>
            <a:endParaRPr sz="800">
              <a:solidFill>
                <a:srgbClr val="6FA8DC"/>
              </a:solidFill>
            </a:endParaRPr>
          </a:p>
          <a:p>
            <a:pPr indent="0" lvl="0" marL="0" rtl="0" algn="l">
              <a:lnSpc>
                <a:spcPct val="95000"/>
              </a:lnSpc>
              <a:spcBef>
                <a:spcPts val="1200"/>
              </a:spcBef>
              <a:spcAft>
                <a:spcPts val="0"/>
              </a:spcAft>
              <a:buNone/>
            </a:pPr>
            <a:r>
              <a:rPr lang="en" sz="800" u="sng">
                <a:solidFill>
                  <a:srgbClr val="6FA8DC"/>
                </a:solidFill>
                <a:hlinkClick r:id="rId10">
                  <a:extLst>
                    <a:ext uri="{A12FA001-AC4F-418D-AE19-62706E023703}">
                      <ahyp:hlinkClr val="tx"/>
                    </a:ext>
                  </a:extLst>
                </a:hlinkClick>
              </a:rPr>
              <a:t>https://www.lewes-eastbourne.gov.uk/article/1382/Help-with-money-and-debt</a:t>
            </a:r>
            <a:r>
              <a:rPr lang="en" sz="800">
                <a:solidFill>
                  <a:srgbClr val="6FA8DC"/>
                </a:solidFill>
              </a:rPr>
              <a:t> </a:t>
            </a:r>
            <a:endParaRPr sz="800">
              <a:solidFill>
                <a:srgbClr val="6FA8DC"/>
              </a:solidFill>
            </a:endParaRPr>
          </a:p>
          <a:p>
            <a:pPr indent="0" lvl="0" marL="0" rtl="0" algn="l">
              <a:lnSpc>
                <a:spcPct val="95000"/>
              </a:lnSpc>
              <a:spcBef>
                <a:spcPts val="1200"/>
              </a:spcBef>
              <a:spcAft>
                <a:spcPts val="0"/>
              </a:spcAft>
              <a:buNone/>
            </a:pPr>
            <a:r>
              <a:rPr lang="en" sz="800" u="sng">
                <a:solidFill>
                  <a:srgbClr val="6FA8DC"/>
                </a:solidFill>
                <a:hlinkClick r:id="rId11">
                  <a:extLst>
                    <a:ext uri="{A12FA001-AC4F-418D-AE19-62706E023703}">
                      <ahyp:hlinkClr val="tx"/>
                    </a:ext>
                  </a:extLst>
                </a:hlinkClick>
              </a:rPr>
              <a:t>https://learning4lifesussex.org.uk/living/community-organisations/youth-work</a:t>
            </a:r>
            <a:r>
              <a:rPr lang="en" sz="800">
                <a:solidFill>
                  <a:srgbClr val="6FA8DC"/>
                </a:solidFill>
              </a:rPr>
              <a:t> </a:t>
            </a:r>
            <a:endParaRPr sz="800">
              <a:solidFill>
                <a:srgbClr val="6FA8DC"/>
              </a:solidFill>
            </a:endParaRPr>
          </a:p>
          <a:p>
            <a:pPr indent="0" lvl="0" marL="0" rtl="0" algn="l">
              <a:lnSpc>
                <a:spcPct val="95000"/>
              </a:lnSpc>
              <a:spcBef>
                <a:spcPts val="1200"/>
              </a:spcBef>
              <a:spcAft>
                <a:spcPts val="0"/>
              </a:spcAft>
              <a:buNone/>
            </a:pPr>
            <a:r>
              <a:rPr lang="en" sz="800" u="sng">
                <a:solidFill>
                  <a:srgbClr val="6FA8DC"/>
                </a:solidFill>
                <a:hlinkClick r:id="rId12">
                  <a:extLst>
                    <a:ext uri="{A12FA001-AC4F-418D-AE19-62706E023703}">
                      <ahyp:hlinkClr val="tx"/>
                    </a:ext>
                  </a:extLst>
                </a:hlinkClick>
              </a:rPr>
              <a:t>https://www.statista.com/statistics/1365135/tiktok-gen-z-usage-uk-by-frequency/</a:t>
            </a:r>
            <a:endParaRPr sz="800">
              <a:solidFill>
                <a:srgbClr val="6FA8DC"/>
              </a:solidFill>
            </a:endParaRPr>
          </a:p>
          <a:p>
            <a:pPr indent="0" lvl="0" marL="0" rtl="0" algn="l">
              <a:lnSpc>
                <a:spcPct val="95000"/>
              </a:lnSpc>
              <a:spcBef>
                <a:spcPts val="0"/>
              </a:spcBef>
              <a:spcAft>
                <a:spcPts val="0"/>
              </a:spcAft>
              <a:buNone/>
            </a:pPr>
            <a:r>
              <a:t/>
            </a:r>
            <a:endParaRPr sz="800">
              <a:solidFill>
                <a:srgbClr val="6FA8DC"/>
              </a:solidFill>
            </a:endParaRPr>
          </a:p>
          <a:p>
            <a:pPr indent="0" lvl="0" marL="0" rtl="0" algn="l">
              <a:lnSpc>
                <a:spcPct val="95000"/>
              </a:lnSpc>
              <a:spcBef>
                <a:spcPts val="0"/>
              </a:spcBef>
              <a:spcAft>
                <a:spcPts val="0"/>
              </a:spcAft>
              <a:buNone/>
            </a:pPr>
            <a:r>
              <a:rPr lang="en" sz="800" u="sng">
                <a:solidFill>
                  <a:srgbClr val="6FA8DC"/>
                </a:solidFill>
                <a:hlinkClick r:id="rId13">
                  <a:extLst>
                    <a:ext uri="{A12FA001-AC4F-418D-AE19-62706E023703}">
                      <ahyp:hlinkClr val="tx"/>
                    </a:ext>
                  </a:extLst>
                </a:hlinkClick>
              </a:rPr>
              <a:t>https://www.statista.com/study/72733/social-media-tiktok-users-in-the-united-kingdom/</a:t>
            </a:r>
            <a:endParaRPr sz="800">
              <a:solidFill>
                <a:srgbClr val="6FA8DC"/>
              </a:solidFill>
            </a:endParaRPr>
          </a:p>
          <a:p>
            <a:pPr indent="0" lvl="0" marL="0" rtl="0" algn="l">
              <a:lnSpc>
                <a:spcPct val="95000"/>
              </a:lnSpc>
              <a:spcBef>
                <a:spcPts val="0"/>
              </a:spcBef>
              <a:spcAft>
                <a:spcPts val="0"/>
              </a:spcAft>
              <a:buNone/>
            </a:pPr>
            <a:r>
              <a:t/>
            </a:r>
            <a:endParaRPr sz="800">
              <a:solidFill>
                <a:srgbClr val="6FA8DC"/>
              </a:solidFill>
            </a:endParaRPr>
          </a:p>
          <a:p>
            <a:pPr indent="0" lvl="0" marL="0" rtl="0" algn="l">
              <a:lnSpc>
                <a:spcPct val="95000"/>
              </a:lnSpc>
              <a:spcBef>
                <a:spcPts val="0"/>
              </a:spcBef>
              <a:spcAft>
                <a:spcPts val="0"/>
              </a:spcAft>
              <a:buNone/>
            </a:pPr>
            <a:r>
              <a:rPr lang="en" sz="800" u="sng">
                <a:solidFill>
                  <a:srgbClr val="6FA8DC"/>
                </a:solidFill>
                <a:hlinkClick r:id="rId14">
                  <a:extLst>
                    <a:ext uri="{A12FA001-AC4F-418D-AE19-62706E023703}">
                      <ahyp:hlinkClr val="tx"/>
                    </a:ext>
                  </a:extLst>
                </a:hlinkClick>
              </a:rPr>
              <a:t>https://sussexlaw.clinic/clinic/citizens-advice-project/#:~:text=If%20you%20are%20a%20current,to%20continue%20volunteering%20year%2Dround</a:t>
            </a:r>
            <a:endParaRPr sz="800">
              <a:solidFill>
                <a:srgbClr val="6FA8DC"/>
              </a:solidFill>
            </a:endParaRPr>
          </a:p>
          <a:p>
            <a:pPr indent="0" lvl="0" marL="0" rtl="0" algn="l">
              <a:lnSpc>
                <a:spcPct val="95000"/>
              </a:lnSpc>
              <a:spcBef>
                <a:spcPts val="0"/>
              </a:spcBef>
              <a:spcAft>
                <a:spcPts val="0"/>
              </a:spcAft>
              <a:buNone/>
            </a:pPr>
            <a:r>
              <a:t/>
            </a:r>
            <a:endParaRPr sz="800">
              <a:solidFill>
                <a:srgbClr val="6FA8DC"/>
              </a:solidFill>
            </a:endParaRPr>
          </a:p>
          <a:p>
            <a:pPr indent="0" lvl="0" marL="0" rtl="0" algn="l">
              <a:spcBef>
                <a:spcPts val="0"/>
              </a:spcBef>
              <a:spcAft>
                <a:spcPts val="2000"/>
              </a:spcAft>
              <a:buNone/>
            </a:pPr>
            <a:r>
              <a:rPr lang="en" sz="800" u="sng">
                <a:solidFill>
                  <a:schemeClr val="accent5"/>
                </a:solidFill>
                <a:hlinkClick r:id="rId15">
                  <a:extLst>
                    <a:ext uri="{A12FA001-AC4F-418D-AE19-62706E023703}">
                      <ahyp:hlinkClr val="tx"/>
                    </a:ext>
                  </a:extLst>
                </a:hlinkClick>
              </a:rPr>
              <a:t>https://www.nielsen.com/wp-content/uploads/sites/2/2021/11/2021-Nielsen-Trust-In-Advertising-Sell-Sheet.pdf</a:t>
            </a:r>
            <a:endParaRPr sz="800">
              <a:solidFill>
                <a:srgbClr val="6FA8D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Executive Summary </a:t>
            </a:r>
            <a:endParaRPr/>
          </a:p>
        </p:txBody>
      </p:sp>
      <p:sp>
        <p:nvSpPr>
          <p:cNvPr id="141" name="Google Shape;141;p1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sz="1600"/>
              <a:t>Lewes District Citizens Advice (LDCA) </a:t>
            </a:r>
            <a:r>
              <a:rPr lang="en" sz="1600"/>
              <a:t>have </a:t>
            </a:r>
            <a:r>
              <a:rPr lang="en" sz="1600"/>
              <a:t>struggled</a:t>
            </a:r>
            <a:r>
              <a:rPr lang="en" sz="1600"/>
              <a:t> to engage people aged 16-25 in the local area</a:t>
            </a:r>
            <a:endParaRPr sz="1600"/>
          </a:p>
          <a:p>
            <a:pPr indent="0" lvl="0" marL="0" rtl="0" algn="l">
              <a:spcBef>
                <a:spcPts val="1200"/>
              </a:spcBef>
              <a:spcAft>
                <a:spcPts val="0"/>
              </a:spcAft>
              <a:buNone/>
            </a:pPr>
            <a:r>
              <a:rPr lang="en" sz="1600"/>
              <a:t>Following the market review, young people need advice regarding </a:t>
            </a:r>
            <a:endParaRPr sz="1600"/>
          </a:p>
          <a:p>
            <a:pPr indent="-299720" lvl="0" marL="457200" rtl="0" algn="l">
              <a:spcBef>
                <a:spcPts val="1200"/>
              </a:spcBef>
              <a:spcAft>
                <a:spcPts val="0"/>
              </a:spcAft>
              <a:buSzPct val="100000"/>
              <a:buChar char="-"/>
            </a:pPr>
            <a:r>
              <a:rPr lang="en" sz="1600"/>
              <a:t>Housing</a:t>
            </a:r>
            <a:endParaRPr sz="1600"/>
          </a:p>
          <a:p>
            <a:pPr indent="-299720" lvl="0" marL="457200" rtl="0" algn="l">
              <a:spcBef>
                <a:spcPts val="0"/>
              </a:spcBef>
              <a:spcAft>
                <a:spcPts val="0"/>
              </a:spcAft>
              <a:buSzPct val="100000"/>
              <a:buChar char="-"/>
            </a:pPr>
            <a:r>
              <a:rPr lang="en" sz="1600"/>
              <a:t>Financial issues</a:t>
            </a:r>
            <a:endParaRPr sz="1600"/>
          </a:p>
          <a:p>
            <a:pPr indent="-299720" lvl="0" marL="457200" rtl="0" algn="l">
              <a:spcBef>
                <a:spcPts val="0"/>
              </a:spcBef>
              <a:spcAft>
                <a:spcPts val="0"/>
              </a:spcAft>
              <a:buSzPct val="100000"/>
              <a:buChar char="-"/>
            </a:pPr>
            <a:r>
              <a:rPr lang="en" sz="1600"/>
              <a:t>Mental health</a:t>
            </a:r>
            <a:endParaRPr sz="1600"/>
          </a:p>
          <a:p>
            <a:pPr indent="-299720" lvl="0" marL="457200" rtl="0" algn="l">
              <a:spcBef>
                <a:spcPts val="0"/>
              </a:spcBef>
              <a:spcAft>
                <a:spcPts val="0"/>
              </a:spcAft>
              <a:buSzPct val="100000"/>
              <a:buChar char="-"/>
            </a:pPr>
            <a:r>
              <a:rPr lang="en" sz="1600"/>
              <a:t>and many other aspects</a:t>
            </a:r>
            <a:endParaRPr sz="1600">
              <a:solidFill>
                <a:srgbClr val="FF0000"/>
              </a:solidFill>
            </a:endParaRPr>
          </a:p>
          <a:p>
            <a:pPr indent="0" lvl="0" marL="0" rtl="0" algn="l">
              <a:spcBef>
                <a:spcPts val="1200"/>
              </a:spcBef>
              <a:spcAft>
                <a:spcPts val="0"/>
              </a:spcAft>
              <a:buNone/>
            </a:pPr>
            <a:r>
              <a:rPr lang="en" sz="1600"/>
              <a:t>To address these, we recommend that LDCA introduce a </a:t>
            </a:r>
            <a:r>
              <a:rPr b="1" lang="en" sz="1600"/>
              <a:t>youth engagement scheme</a:t>
            </a:r>
            <a:endParaRPr b="1" sz="1600"/>
          </a:p>
          <a:p>
            <a:pPr indent="-299720" lvl="0" marL="457200" rtl="0" algn="l">
              <a:spcBef>
                <a:spcPts val="1200"/>
              </a:spcBef>
              <a:spcAft>
                <a:spcPts val="0"/>
              </a:spcAft>
              <a:buSzPct val="100000"/>
              <a:buChar char="-"/>
            </a:pPr>
            <a:r>
              <a:rPr lang="en" sz="1600"/>
              <a:t>S</a:t>
            </a:r>
            <a:r>
              <a:rPr lang="en" sz="1600"/>
              <a:t>ocial media presence</a:t>
            </a:r>
            <a:endParaRPr sz="1600"/>
          </a:p>
          <a:p>
            <a:pPr indent="-299720" lvl="0" marL="457200" rtl="0" algn="l">
              <a:spcBef>
                <a:spcPts val="0"/>
              </a:spcBef>
              <a:spcAft>
                <a:spcPts val="0"/>
              </a:spcAft>
              <a:buSzPct val="100000"/>
              <a:buChar char="-"/>
            </a:pPr>
            <a:r>
              <a:rPr lang="en" sz="1600"/>
              <a:t>Trust</a:t>
            </a:r>
            <a:endParaRPr sz="1600"/>
          </a:p>
          <a:p>
            <a:pPr indent="-299720" lvl="0" marL="457200" rtl="0" algn="l">
              <a:spcBef>
                <a:spcPts val="0"/>
              </a:spcBef>
              <a:spcAft>
                <a:spcPts val="0"/>
              </a:spcAft>
              <a:buSzPct val="100000"/>
              <a:buChar char="-"/>
            </a:pPr>
            <a:r>
              <a:rPr lang="en" sz="1600"/>
              <a:t>Engagement</a:t>
            </a:r>
            <a:endParaRPr sz="1600"/>
          </a:p>
          <a:p>
            <a:pPr indent="-299720" lvl="0" marL="457200" rtl="0" algn="l">
              <a:spcBef>
                <a:spcPts val="0"/>
              </a:spcBef>
              <a:spcAft>
                <a:spcPts val="0"/>
              </a:spcAft>
              <a:buSzPct val="100000"/>
              <a:buChar char="-"/>
            </a:pPr>
            <a:r>
              <a:rPr lang="en" sz="1600"/>
              <a:t>Confidence</a:t>
            </a:r>
            <a:endParaRPr sz="1600"/>
          </a:p>
          <a:p>
            <a:pPr indent="-299720" lvl="0" marL="457200" rtl="0" algn="l">
              <a:spcBef>
                <a:spcPts val="0"/>
              </a:spcBef>
              <a:spcAft>
                <a:spcPts val="0"/>
              </a:spcAft>
              <a:buSzPct val="100000"/>
              <a:buChar char="-"/>
            </a:pPr>
            <a:r>
              <a:rPr lang="en" sz="1600"/>
              <a:t>Boost youth employment opportunities through </a:t>
            </a:r>
            <a:r>
              <a:rPr lang="en" sz="1600"/>
              <a:t>experience on their CVs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Situation &amp; Challenge</a:t>
            </a:r>
            <a:endParaRPr/>
          </a:p>
        </p:txBody>
      </p:sp>
      <p:sp>
        <p:nvSpPr>
          <p:cNvPr id="147" name="Google Shape;147;p15"/>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600"/>
              <a:t>LDCA</a:t>
            </a:r>
            <a:r>
              <a:rPr lang="en" sz="1600"/>
              <a:t> asked the Sussex student consultancy team to help research the advice needs and behaviour of young people in the Lewes district due to a lack of engagement amongst 16-25 year olds, even though evidence suggests that this age bracket would greatly benefit from receiving impartial advice from citizens advice services.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Approach</a:t>
            </a:r>
            <a:endParaRPr/>
          </a:p>
        </p:txBody>
      </p:sp>
      <p:sp>
        <p:nvSpPr>
          <p:cNvPr id="153" name="Google Shape;153;p16"/>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Researched the key areas affecting young </a:t>
            </a:r>
            <a:r>
              <a:rPr lang="en" sz="1600"/>
              <a:t>people</a:t>
            </a:r>
            <a:r>
              <a:rPr lang="en" sz="1600"/>
              <a:t> in the East Sussex and Lewes districts</a:t>
            </a:r>
            <a:endParaRPr sz="1600"/>
          </a:p>
          <a:p>
            <a:pPr indent="-330200" lvl="0" marL="457200" rtl="0" algn="l">
              <a:spcBef>
                <a:spcPts val="0"/>
              </a:spcBef>
              <a:spcAft>
                <a:spcPts val="0"/>
              </a:spcAft>
              <a:buSzPts val="1600"/>
              <a:buChar char="➢"/>
            </a:pPr>
            <a:r>
              <a:rPr lang="en" sz="1600"/>
              <a:t>Examined 2021 census data to determine the age and income demographic </a:t>
            </a:r>
            <a:endParaRPr sz="1600"/>
          </a:p>
          <a:p>
            <a:pPr indent="-330200" lvl="0" marL="457200" rtl="0" algn="l">
              <a:spcBef>
                <a:spcPts val="0"/>
              </a:spcBef>
              <a:spcAft>
                <a:spcPts val="0"/>
              </a:spcAft>
              <a:buSzPts val="1600"/>
              <a:buChar char="➢"/>
            </a:pPr>
            <a:r>
              <a:rPr lang="en" sz="1600"/>
              <a:t>Explored local options that young people have for advice </a:t>
            </a:r>
            <a:r>
              <a:rPr lang="en" sz="1600"/>
              <a:t>as</a:t>
            </a:r>
            <a:r>
              <a:rPr lang="en" sz="1600"/>
              <a:t> well as other organisations that LDCA can collaborate with</a:t>
            </a:r>
            <a:endParaRPr sz="1600"/>
          </a:p>
          <a:p>
            <a:pPr indent="-330200" lvl="0" marL="457200" rtl="0" algn="l">
              <a:spcBef>
                <a:spcPts val="0"/>
              </a:spcBef>
              <a:spcAft>
                <a:spcPts val="0"/>
              </a:spcAft>
              <a:buSzPts val="1600"/>
              <a:buChar char="➢"/>
            </a:pPr>
            <a:r>
              <a:rPr lang="en" sz="1600"/>
              <a:t>Analysed trusted platforms </a:t>
            </a:r>
            <a:r>
              <a:rPr lang="en" sz="1600"/>
              <a:t>available</a:t>
            </a:r>
            <a:r>
              <a:rPr lang="en" sz="1600"/>
              <a:t> to young </a:t>
            </a:r>
            <a:r>
              <a:rPr lang="en" sz="1600"/>
              <a:t>people</a:t>
            </a:r>
            <a:r>
              <a:rPr lang="en" sz="1600"/>
              <a:t> in the area - focus on social media</a:t>
            </a:r>
            <a:endParaRPr sz="1600"/>
          </a:p>
          <a:p>
            <a:pPr indent="-330200" lvl="0" marL="457200" rtl="0" algn="l">
              <a:spcBef>
                <a:spcPts val="0"/>
              </a:spcBef>
              <a:spcAft>
                <a:spcPts val="0"/>
              </a:spcAft>
              <a:buSzPts val="1600"/>
              <a:buChar char="➢"/>
            </a:pPr>
            <a:r>
              <a:rPr lang="en" sz="1600"/>
              <a:t>Established</a:t>
            </a:r>
            <a:r>
              <a:rPr lang="en" sz="1600"/>
              <a:t> recommendations for engaging 16-25 year olds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7"/>
          <p:cNvSpPr txBox="1"/>
          <p:nvPr>
            <p:ph type="title"/>
          </p:nvPr>
        </p:nvSpPr>
        <p:spPr>
          <a:xfrm>
            <a:off x="1297500" y="393750"/>
            <a:ext cx="70389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 Advice for Young People </a:t>
            </a:r>
            <a:endParaRPr/>
          </a:p>
          <a:p>
            <a:pPr indent="0" lvl="0" marL="0" rtl="0" algn="l">
              <a:spcBef>
                <a:spcPts val="0"/>
              </a:spcBef>
              <a:spcAft>
                <a:spcPts val="0"/>
              </a:spcAft>
              <a:buNone/>
            </a:pPr>
            <a:r>
              <a:rPr lang="en"/>
              <a:t>(Citizens Advice resources)</a:t>
            </a:r>
            <a:endParaRPr/>
          </a:p>
        </p:txBody>
      </p:sp>
      <p:sp>
        <p:nvSpPr>
          <p:cNvPr id="159" name="Google Shape;159;p17"/>
          <p:cNvSpPr txBox="1"/>
          <p:nvPr>
            <p:ph idx="1" type="body"/>
          </p:nvPr>
        </p:nvSpPr>
        <p:spPr>
          <a:xfrm>
            <a:off x="1052550" y="1637525"/>
            <a:ext cx="7038900" cy="2696700"/>
          </a:xfrm>
          <a:prstGeom prst="rect">
            <a:avLst/>
          </a:prstGeom>
        </p:spPr>
        <p:txBody>
          <a:bodyPr anchorCtr="0" anchor="t" bIns="91425" lIns="91425" spcFirstLastPara="1" rIns="91425" wrap="square" tIns="91425">
            <a:spAutoFit/>
          </a:bodyPr>
          <a:lstStyle/>
          <a:p>
            <a:pPr indent="-330200" lvl="0" marL="457200" rtl="0" algn="l">
              <a:spcBef>
                <a:spcPts val="0"/>
              </a:spcBef>
              <a:spcAft>
                <a:spcPts val="0"/>
              </a:spcAft>
              <a:buClr>
                <a:schemeClr val="lt1"/>
              </a:buClr>
              <a:buSzPts val="1600"/>
              <a:buFont typeface="Lato"/>
              <a:buChar char="➢"/>
            </a:pPr>
            <a:r>
              <a:rPr lang="en" sz="1600"/>
              <a:t>Rights of young people on family matters </a:t>
            </a:r>
            <a:endParaRPr sz="1600"/>
          </a:p>
          <a:p>
            <a:pPr indent="-330200" lvl="0" marL="457200" rtl="0" algn="l">
              <a:spcBef>
                <a:spcPts val="0"/>
              </a:spcBef>
              <a:spcAft>
                <a:spcPts val="0"/>
              </a:spcAft>
              <a:buClr>
                <a:schemeClr val="lt1"/>
              </a:buClr>
              <a:buSzPts val="1600"/>
              <a:buFont typeface="Lato"/>
              <a:buChar char="➢"/>
            </a:pPr>
            <a:r>
              <a:rPr lang="en" sz="1600"/>
              <a:t>Young people’s rights in general</a:t>
            </a:r>
            <a:endParaRPr sz="1600"/>
          </a:p>
          <a:p>
            <a:pPr indent="-330200" lvl="1" marL="914400" rtl="0" algn="l">
              <a:spcBef>
                <a:spcPts val="0"/>
              </a:spcBef>
              <a:spcAft>
                <a:spcPts val="0"/>
              </a:spcAft>
              <a:buClr>
                <a:schemeClr val="lt1"/>
              </a:buClr>
              <a:buSzPts val="1600"/>
              <a:buFont typeface="Lato"/>
              <a:buChar char="○"/>
            </a:pPr>
            <a:r>
              <a:rPr lang="en" sz="1600"/>
              <a:t>Proof of age</a:t>
            </a:r>
            <a:endParaRPr sz="1600"/>
          </a:p>
          <a:p>
            <a:pPr indent="-330200" lvl="1" marL="914400" rtl="0" algn="l">
              <a:spcBef>
                <a:spcPts val="0"/>
              </a:spcBef>
              <a:spcAft>
                <a:spcPts val="0"/>
              </a:spcAft>
              <a:buClr>
                <a:schemeClr val="lt1"/>
              </a:buClr>
              <a:buSzPts val="1600"/>
              <a:buFont typeface="Lato"/>
              <a:buChar char="○"/>
            </a:pPr>
            <a:r>
              <a:rPr lang="en" sz="1600"/>
              <a:t>Discrimination</a:t>
            </a:r>
            <a:endParaRPr sz="1600"/>
          </a:p>
          <a:p>
            <a:pPr indent="-330200" lvl="1" marL="914400" rtl="0" algn="l">
              <a:spcBef>
                <a:spcPts val="0"/>
              </a:spcBef>
              <a:spcAft>
                <a:spcPts val="0"/>
              </a:spcAft>
              <a:buClr>
                <a:schemeClr val="lt1"/>
              </a:buClr>
              <a:buSzPts val="1600"/>
              <a:buFont typeface="Lato"/>
              <a:buChar char="○"/>
            </a:pPr>
            <a:r>
              <a:rPr lang="en" sz="1600"/>
              <a:t>Personal records</a:t>
            </a:r>
            <a:endParaRPr sz="1600"/>
          </a:p>
          <a:p>
            <a:pPr indent="-330200" lvl="1" marL="914400" rtl="0" algn="l">
              <a:spcBef>
                <a:spcPts val="0"/>
              </a:spcBef>
              <a:spcAft>
                <a:spcPts val="0"/>
              </a:spcAft>
              <a:buClr>
                <a:schemeClr val="lt1"/>
              </a:buClr>
              <a:buSzPts val="1600"/>
              <a:buFont typeface="Lato"/>
              <a:buChar char="○"/>
            </a:pPr>
            <a:r>
              <a:rPr lang="en" sz="1600"/>
              <a:t>Punishment </a:t>
            </a:r>
            <a:endParaRPr sz="1600"/>
          </a:p>
          <a:p>
            <a:pPr indent="-330200" lvl="1" marL="914400" rtl="0" algn="l">
              <a:spcBef>
                <a:spcPts val="0"/>
              </a:spcBef>
              <a:spcAft>
                <a:spcPts val="0"/>
              </a:spcAft>
              <a:buClr>
                <a:schemeClr val="lt1"/>
              </a:buClr>
              <a:buSzPts val="1600"/>
              <a:buFont typeface="Lato"/>
              <a:buChar char="○"/>
            </a:pPr>
            <a:r>
              <a:rPr lang="en" sz="1600"/>
              <a:t>Religion</a:t>
            </a:r>
            <a:endParaRPr sz="1600"/>
          </a:p>
          <a:p>
            <a:pPr indent="-330200" lvl="0" marL="457200" rtl="0" algn="l">
              <a:spcBef>
                <a:spcPts val="0"/>
              </a:spcBef>
              <a:spcAft>
                <a:spcPts val="0"/>
              </a:spcAft>
              <a:buClr>
                <a:schemeClr val="lt1"/>
              </a:buClr>
              <a:buSzPts val="1600"/>
              <a:buFont typeface="Lato"/>
              <a:buChar char="➢"/>
            </a:pPr>
            <a:r>
              <a:rPr lang="en" sz="1600"/>
              <a:t>Checking your rights at work if you’re under 18</a:t>
            </a:r>
            <a:endParaRPr sz="1600"/>
          </a:p>
          <a:p>
            <a:pPr indent="-330200" lvl="0" marL="457200" rtl="0" algn="l">
              <a:spcBef>
                <a:spcPts val="0"/>
              </a:spcBef>
              <a:spcAft>
                <a:spcPts val="0"/>
              </a:spcAft>
              <a:buClr>
                <a:schemeClr val="lt1"/>
              </a:buClr>
              <a:buSzPts val="1600"/>
              <a:buFont typeface="Lato"/>
              <a:buChar char="➢"/>
            </a:pPr>
            <a:r>
              <a:rPr lang="en" sz="1600"/>
              <a:t>Renting with others, problems with shared </a:t>
            </a:r>
            <a:r>
              <a:rPr lang="en" sz="1600"/>
              <a:t>housing</a:t>
            </a:r>
            <a:r>
              <a:rPr lang="en" sz="1600"/>
              <a:t> and how to complain </a:t>
            </a:r>
            <a:endParaRPr sz="1200"/>
          </a:p>
        </p:txBody>
      </p:sp>
      <p:sp>
        <p:nvSpPr>
          <p:cNvPr id="160" name="Google Shape;160;p17"/>
          <p:cNvSpPr txBox="1"/>
          <p:nvPr/>
        </p:nvSpPr>
        <p:spPr>
          <a:xfrm>
            <a:off x="3858100" y="4849100"/>
            <a:ext cx="5118600" cy="24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u="sng">
                <a:solidFill>
                  <a:schemeClr val="lt1"/>
                </a:solidFill>
                <a:latin typeface="Lato"/>
                <a:ea typeface="Lato"/>
                <a:cs typeface="Lato"/>
                <a:sym typeface="Lato"/>
                <a:hlinkClick r:id="rId3">
                  <a:extLst>
                    <a:ext uri="{A12FA001-AC4F-418D-AE19-62706E023703}">
                      <ahyp:hlinkClr val="tx"/>
                    </a:ext>
                  </a:extLst>
                </a:hlinkClick>
              </a:rPr>
              <a:t>https://www.citizensadvice.org.uk/resources-and-tools/search-navigation-tools/Search/?q=young+people&amp;c=TOP-PUBLIC</a:t>
            </a:r>
            <a:r>
              <a:rPr lang="en" sz="1200">
                <a:solidFill>
                  <a:schemeClr val="lt1"/>
                </a:solidFill>
                <a:latin typeface="Lato"/>
                <a:ea typeface="Lato"/>
                <a:cs typeface="Lato"/>
                <a:sym typeface="Lato"/>
              </a:rPr>
              <a:t> </a:t>
            </a:r>
            <a:endParaRPr sz="1200">
              <a:solidFill>
                <a:schemeClr val="lt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18"/>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University of Sussex and Citizen’s Advice</a:t>
            </a:r>
            <a:endParaRPr/>
          </a:p>
        </p:txBody>
      </p:sp>
      <p:sp>
        <p:nvSpPr>
          <p:cNvPr id="166" name="Google Shape;166;p18"/>
          <p:cNvSpPr txBox="1"/>
          <p:nvPr>
            <p:ph idx="1" type="body"/>
          </p:nvPr>
        </p:nvSpPr>
        <p:spPr>
          <a:xfrm>
            <a:off x="1297500" y="1558200"/>
            <a:ext cx="7038900" cy="208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200"/>
              <a:t>The University does provide access to citizen’s advice</a:t>
            </a:r>
            <a:endParaRPr sz="1200" u="sng"/>
          </a:p>
          <a:p>
            <a:pPr indent="0" lvl="0" marL="0" rtl="0" algn="l">
              <a:spcBef>
                <a:spcPts val="0"/>
              </a:spcBef>
              <a:spcAft>
                <a:spcPts val="0"/>
              </a:spcAft>
              <a:buNone/>
            </a:pPr>
            <a:r>
              <a:t/>
            </a:r>
            <a:endParaRPr sz="1200" u="sng"/>
          </a:p>
          <a:p>
            <a:pPr indent="0" lvl="0" marL="0" rtl="0" algn="l">
              <a:spcBef>
                <a:spcPts val="0"/>
              </a:spcBef>
              <a:spcAft>
                <a:spcPts val="0"/>
              </a:spcAft>
              <a:buNone/>
            </a:pPr>
            <a:r>
              <a:rPr lang="en" sz="1200"/>
              <a:t>Many students may not be aware of this, so learning from Sussex </a:t>
            </a:r>
            <a:r>
              <a:rPr lang="en" sz="1200"/>
              <a:t>university, if you were going to collaborate with schools, colleges, and/or universities, we would recommend:</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Sending out emails, fliers and putting up posters</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Char char="➢"/>
            </a:pPr>
            <a:r>
              <a:rPr lang="en" sz="1200"/>
              <a:t>Running workshops or information sessions</a:t>
            </a:r>
            <a:endParaRPr sz="1400"/>
          </a:p>
        </p:txBody>
      </p:sp>
      <p:sp>
        <p:nvSpPr>
          <p:cNvPr id="167" name="Google Shape;167;p18"/>
          <p:cNvSpPr txBox="1"/>
          <p:nvPr/>
        </p:nvSpPr>
        <p:spPr>
          <a:xfrm>
            <a:off x="1297500" y="3642900"/>
            <a:ext cx="7038900" cy="644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Establishing a presence -&gt; </a:t>
            </a:r>
            <a:r>
              <a:rPr lang="en" sz="1300">
                <a:solidFill>
                  <a:schemeClr val="lt1"/>
                </a:solidFill>
                <a:latin typeface="Lato"/>
                <a:ea typeface="Lato"/>
                <a:cs typeface="Lato"/>
                <a:sym typeface="Lato"/>
              </a:rPr>
              <a:t>increasing</a:t>
            </a:r>
            <a:r>
              <a:rPr lang="en" sz="1300">
                <a:solidFill>
                  <a:schemeClr val="lt1"/>
                </a:solidFill>
                <a:latin typeface="Lato"/>
                <a:ea typeface="Lato"/>
                <a:cs typeface="Lato"/>
                <a:sym typeface="Lato"/>
              </a:rPr>
              <a:t> awareness -&gt; building trust and engagement </a:t>
            </a:r>
            <a:endParaRPr sz="1300">
              <a:solidFill>
                <a:schemeClr val="lt1"/>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9"/>
          <p:cNvSpPr txBox="1"/>
          <p:nvPr>
            <p:ph type="title"/>
          </p:nvPr>
        </p:nvSpPr>
        <p:spPr>
          <a:xfrm>
            <a:off x="1148600" y="35125"/>
            <a:ext cx="4311300" cy="172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Findings: Lewes Current and Projected Population - Understanding the Age Demographic</a:t>
            </a:r>
            <a:endParaRPr/>
          </a:p>
        </p:txBody>
      </p:sp>
      <p:sp>
        <p:nvSpPr>
          <p:cNvPr id="173" name="Google Shape;173;p19"/>
          <p:cNvSpPr txBox="1"/>
          <p:nvPr/>
        </p:nvSpPr>
        <p:spPr>
          <a:xfrm>
            <a:off x="6242100" y="4693225"/>
            <a:ext cx="2901900" cy="38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600" u="sng">
                <a:solidFill>
                  <a:schemeClr val="hlink"/>
                </a:solidFill>
                <a:latin typeface="Lato"/>
                <a:ea typeface="Lato"/>
                <a:cs typeface="Lato"/>
                <a:sym typeface="Lato"/>
                <a:hlinkClick r:id="rId3"/>
              </a:rPr>
              <a:t>https://www.eastsussexinfigures.org.uk/webview/index.jsp?mode=area&amp;submode=result&amp;areaname=Lewes&amp;areatype=LA</a:t>
            </a:r>
            <a:endParaRPr sz="600">
              <a:solidFill>
                <a:schemeClr val="lt1"/>
              </a:solidFill>
              <a:latin typeface="Lato"/>
              <a:ea typeface="Lato"/>
              <a:cs typeface="Lato"/>
              <a:sym typeface="Lato"/>
            </a:endParaRPr>
          </a:p>
          <a:p>
            <a:pPr indent="0" lvl="0" marL="0" rtl="0" algn="l">
              <a:lnSpc>
                <a:spcPct val="115000"/>
              </a:lnSpc>
              <a:spcBef>
                <a:spcPts val="0"/>
              </a:spcBef>
              <a:spcAft>
                <a:spcPts val="0"/>
              </a:spcAft>
              <a:buNone/>
            </a:pPr>
            <a:r>
              <a:rPr lang="en" sz="600" u="sng">
                <a:solidFill>
                  <a:schemeClr val="hlink"/>
                </a:solidFill>
                <a:latin typeface="Lato"/>
                <a:ea typeface="Lato"/>
                <a:cs typeface="Lato"/>
                <a:sym typeface="Lato"/>
                <a:hlinkClick r:id="rId4"/>
              </a:rPr>
              <a:t>https://www.eastsussexjsna.org.uk/area-profiles/lewes-district-area-profile/</a:t>
            </a:r>
            <a:endParaRPr sz="600">
              <a:solidFill>
                <a:schemeClr val="lt1"/>
              </a:solidFill>
              <a:latin typeface="Lato"/>
              <a:ea typeface="Lato"/>
              <a:cs typeface="Lato"/>
              <a:sym typeface="Lato"/>
            </a:endParaRPr>
          </a:p>
        </p:txBody>
      </p:sp>
      <p:sp>
        <p:nvSpPr>
          <p:cNvPr id="174" name="Google Shape;174;p19"/>
          <p:cNvSpPr txBox="1"/>
          <p:nvPr/>
        </p:nvSpPr>
        <p:spPr>
          <a:xfrm>
            <a:off x="61425" y="2003800"/>
            <a:ext cx="5560200" cy="38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Lato"/>
                <a:ea typeface="Lato"/>
                <a:cs typeface="Lato"/>
                <a:sym typeface="Lato"/>
              </a:rPr>
              <a:t>Current population and projected future population for the Lewes district.</a:t>
            </a:r>
            <a:endParaRPr sz="1100">
              <a:solidFill>
                <a:schemeClr val="lt1"/>
              </a:solidFill>
              <a:latin typeface="Lato"/>
              <a:ea typeface="Lato"/>
              <a:cs typeface="Lato"/>
              <a:sym typeface="Lato"/>
            </a:endParaRPr>
          </a:p>
        </p:txBody>
      </p:sp>
      <p:pic>
        <p:nvPicPr>
          <p:cNvPr descr="Population pyramid showing each of the 5 year age bands for both males and females in East Sussex compared to England.  East Sussex has a larger percentage of people aged 45+ compared to England." id="175" name="Google Shape;175;p19"/>
          <p:cNvPicPr preferRelativeResize="0"/>
          <p:nvPr/>
        </p:nvPicPr>
        <p:blipFill>
          <a:blip r:embed="rId5">
            <a:alphaModFix/>
          </a:blip>
          <a:stretch>
            <a:fillRect/>
          </a:stretch>
        </p:blipFill>
        <p:spPr>
          <a:xfrm>
            <a:off x="5744112" y="-56025"/>
            <a:ext cx="3422167" cy="2531625"/>
          </a:xfrm>
          <a:prstGeom prst="rect">
            <a:avLst/>
          </a:prstGeom>
          <a:noFill/>
          <a:ln>
            <a:noFill/>
          </a:ln>
        </p:spPr>
      </p:pic>
      <p:sp>
        <p:nvSpPr>
          <p:cNvPr id="176" name="Google Shape;176;p19"/>
          <p:cNvSpPr txBox="1"/>
          <p:nvPr/>
        </p:nvSpPr>
        <p:spPr>
          <a:xfrm>
            <a:off x="6605100" y="2475600"/>
            <a:ext cx="2538900" cy="4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Lato"/>
                <a:ea typeface="Lato"/>
                <a:cs typeface="Lato"/>
                <a:sym typeface="Lato"/>
              </a:rPr>
              <a:t>Lewes population profile in comparison to the UK average</a:t>
            </a:r>
            <a:endParaRPr sz="1100">
              <a:solidFill>
                <a:schemeClr val="lt1"/>
              </a:solidFill>
              <a:latin typeface="Lato"/>
              <a:ea typeface="Lato"/>
              <a:cs typeface="Lato"/>
              <a:sym typeface="Lato"/>
            </a:endParaRPr>
          </a:p>
        </p:txBody>
      </p:sp>
      <p:pic>
        <p:nvPicPr>
          <p:cNvPr id="177" name="Google Shape;177;p19"/>
          <p:cNvPicPr preferRelativeResize="0"/>
          <p:nvPr/>
        </p:nvPicPr>
        <p:blipFill rotWithShape="1">
          <a:blip r:embed="rId6">
            <a:alphaModFix/>
          </a:blip>
          <a:srcRect b="12195" l="0" r="38901" t="0"/>
          <a:stretch/>
        </p:blipFill>
        <p:spPr>
          <a:xfrm>
            <a:off x="0" y="2399926"/>
            <a:ext cx="6180199" cy="2743575"/>
          </a:xfrm>
          <a:prstGeom prst="rect">
            <a:avLst/>
          </a:prstGeom>
          <a:noFill/>
          <a:ln>
            <a:noFill/>
          </a:ln>
        </p:spPr>
      </p:pic>
      <p:sp>
        <p:nvSpPr>
          <p:cNvPr id="178" name="Google Shape;178;p19"/>
          <p:cNvSpPr txBox="1"/>
          <p:nvPr/>
        </p:nvSpPr>
        <p:spPr>
          <a:xfrm>
            <a:off x="7946850" y="3828675"/>
            <a:ext cx="12141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300">
              <a:solidFill>
                <a:schemeClr val="lt1"/>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1092075" y="201325"/>
            <a:ext cx="4501500" cy="914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Findings: Key areas of concern for young people: housing prices and cost of living</a:t>
            </a:r>
            <a:endParaRPr/>
          </a:p>
        </p:txBody>
      </p:sp>
      <p:pic>
        <p:nvPicPr>
          <p:cNvPr id="184" name="Google Shape;184;p20"/>
          <p:cNvPicPr preferRelativeResize="0"/>
          <p:nvPr/>
        </p:nvPicPr>
        <p:blipFill>
          <a:blip r:embed="rId3">
            <a:alphaModFix/>
          </a:blip>
          <a:stretch>
            <a:fillRect/>
          </a:stretch>
        </p:blipFill>
        <p:spPr>
          <a:xfrm>
            <a:off x="5752350" y="792679"/>
            <a:ext cx="3157275" cy="3717625"/>
          </a:xfrm>
          <a:prstGeom prst="rect">
            <a:avLst/>
          </a:prstGeom>
          <a:noFill/>
          <a:ln>
            <a:noFill/>
          </a:ln>
        </p:spPr>
      </p:pic>
      <p:pic>
        <p:nvPicPr>
          <p:cNvPr id="185" name="Google Shape;185;p20"/>
          <p:cNvPicPr preferRelativeResize="0"/>
          <p:nvPr/>
        </p:nvPicPr>
        <p:blipFill>
          <a:blip r:embed="rId4">
            <a:alphaModFix/>
          </a:blip>
          <a:stretch>
            <a:fillRect/>
          </a:stretch>
        </p:blipFill>
        <p:spPr>
          <a:xfrm>
            <a:off x="193225" y="1451150"/>
            <a:ext cx="3579425" cy="3520000"/>
          </a:xfrm>
          <a:prstGeom prst="rect">
            <a:avLst/>
          </a:prstGeom>
          <a:noFill/>
          <a:ln>
            <a:noFill/>
          </a:ln>
        </p:spPr>
      </p:pic>
      <p:sp>
        <p:nvSpPr>
          <p:cNvPr id="186" name="Google Shape;186;p20"/>
          <p:cNvSpPr txBox="1"/>
          <p:nvPr/>
        </p:nvSpPr>
        <p:spPr>
          <a:xfrm>
            <a:off x="4572000" y="4665950"/>
            <a:ext cx="4544700" cy="444900"/>
          </a:xfrm>
          <a:prstGeom prst="rect">
            <a:avLst/>
          </a:prstGeom>
          <a:noFill/>
          <a:ln>
            <a:noFill/>
          </a:ln>
          <a:effectLst>
            <a:outerShdw blurRad="57150" rotWithShape="0" algn="bl" dir="5400000" dist="19050">
              <a:srgbClr val="000000">
                <a:alpha val="50000"/>
              </a:srgbClr>
            </a:outerShdw>
          </a:effectLst>
        </p:spPr>
        <p:txBody>
          <a:bodyPr anchorCtr="0" anchor="t" bIns="0" lIns="0" spcFirstLastPara="1" rIns="0" wrap="square" tIns="0">
            <a:normAutofit/>
          </a:bodyPr>
          <a:lstStyle/>
          <a:p>
            <a:pPr indent="0" lvl="0" marL="0" rtl="0" algn="l">
              <a:spcBef>
                <a:spcPts val="0"/>
              </a:spcBef>
              <a:spcAft>
                <a:spcPts val="0"/>
              </a:spcAft>
              <a:buNone/>
            </a:pPr>
            <a:r>
              <a:rPr lang="en" sz="600" u="sng">
                <a:solidFill>
                  <a:schemeClr val="hlink"/>
                </a:solidFill>
                <a:latin typeface="Lato"/>
                <a:ea typeface="Lato"/>
                <a:cs typeface="Lato"/>
                <a:sym typeface="Lato"/>
                <a:hlinkClick r:id="rId5"/>
              </a:rPr>
              <a:t>https://www.eastsussexinfigures.org.uk/webview/index.jsp?mode=area&amp;submode=result&amp;areaname=Lewes&amp;areatype=LA</a:t>
            </a:r>
            <a:r>
              <a:rPr lang="en" sz="600">
                <a:solidFill>
                  <a:schemeClr val="lt1"/>
                </a:solidFill>
                <a:latin typeface="Lato"/>
                <a:ea typeface="Lato"/>
                <a:cs typeface="Lato"/>
                <a:sym typeface="Lato"/>
              </a:rPr>
              <a:t> </a:t>
            </a:r>
            <a:endParaRPr sz="600">
              <a:solidFill>
                <a:schemeClr val="lt1"/>
              </a:solidFill>
              <a:latin typeface="Lato"/>
              <a:ea typeface="Lato"/>
              <a:cs typeface="Lato"/>
              <a:sym typeface="Lato"/>
            </a:endParaRPr>
          </a:p>
          <a:p>
            <a:pPr indent="0" lvl="0" marL="0" rtl="0" algn="l">
              <a:lnSpc>
                <a:spcPct val="115000"/>
              </a:lnSpc>
              <a:spcBef>
                <a:spcPts val="1200"/>
              </a:spcBef>
              <a:spcAft>
                <a:spcPts val="1200"/>
              </a:spcAft>
              <a:buNone/>
            </a:pPr>
            <a:r>
              <a:rPr lang="en" sz="600" u="sng">
                <a:solidFill>
                  <a:schemeClr val="accent5"/>
                </a:solidFill>
                <a:latin typeface="Lato"/>
                <a:ea typeface="Lato"/>
                <a:cs typeface="Lato"/>
                <a:sym typeface="Lato"/>
                <a:hlinkClick r:id="rId6">
                  <a:extLst>
                    <a:ext uri="{A12FA001-AC4F-418D-AE19-62706E023703}">
                      <ahyp:hlinkClr val="tx"/>
                    </a:ext>
                  </a:extLst>
                </a:hlinkClick>
              </a:rPr>
              <a:t>https://www.bigissue.com/news/social-justice/young-people-money-citizens-advice/#:~:text=Around%2066%2C000%20young%20people%20approached,private%20rents%20and%20high%20inflation</a:t>
            </a:r>
            <a:r>
              <a:rPr lang="en" sz="600">
                <a:solidFill>
                  <a:schemeClr val="lt1"/>
                </a:solidFill>
                <a:latin typeface="Lato"/>
                <a:ea typeface="Lato"/>
                <a:cs typeface="Lato"/>
                <a:sym typeface="Lato"/>
              </a:rPr>
              <a:t> </a:t>
            </a:r>
            <a:endParaRPr sz="600">
              <a:solidFill>
                <a:schemeClr val="lt1"/>
              </a:solidFill>
              <a:latin typeface="Lato"/>
              <a:ea typeface="Lato"/>
              <a:cs typeface="Lato"/>
              <a:sym typeface="Lato"/>
            </a:endParaRPr>
          </a:p>
        </p:txBody>
      </p:sp>
      <p:sp>
        <p:nvSpPr>
          <p:cNvPr id="187" name="Google Shape;187;p20"/>
          <p:cNvSpPr txBox="1"/>
          <p:nvPr/>
        </p:nvSpPr>
        <p:spPr>
          <a:xfrm>
            <a:off x="3799950" y="3491800"/>
            <a:ext cx="1544100" cy="6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Lato"/>
                <a:ea typeface="Lato"/>
                <a:cs typeface="Lato"/>
                <a:sym typeface="Lato"/>
              </a:rPr>
              <a:t>Average housing prices for East Sussex Districts</a:t>
            </a:r>
            <a:endParaRPr sz="1100">
              <a:solidFill>
                <a:schemeClr val="lt1"/>
              </a:solidFill>
              <a:latin typeface="Lato"/>
              <a:ea typeface="Lato"/>
              <a:cs typeface="Lato"/>
              <a:sym typeface="Lato"/>
            </a:endParaRPr>
          </a:p>
        </p:txBody>
      </p:sp>
      <p:sp>
        <p:nvSpPr>
          <p:cNvPr id="188" name="Google Shape;188;p20"/>
          <p:cNvSpPr txBox="1"/>
          <p:nvPr/>
        </p:nvSpPr>
        <p:spPr>
          <a:xfrm>
            <a:off x="5752400" y="274025"/>
            <a:ext cx="3157200" cy="4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latin typeface="Lato"/>
                <a:ea typeface="Lato"/>
                <a:cs typeface="Lato"/>
                <a:sym typeface="Lato"/>
              </a:rPr>
              <a:t>Average Earnings (per week in £) for residents in East Sussex districts</a:t>
            </a:r>
            <a:endParaRPr sz="11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1"/>
          <p:cNvSpPr txBox="1"/>
          <p:nvPr>
            <p:ph type="title"/>
          </p:nvPr>
        </p:nvSpPr>
        <p:spPr>
          <a:xfrm>
            <a:off x="80850" y="80350"/>
            <a:ext cx="8839200" cy="151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Findings: Key areas of concern for young people: Unemployment</a:t>
            </a:r>
            <a:endParaRPr sz="1800"/>
          </a:p>
        </p:txBody>
      </p:sp>
      <p:sp>
        <p:nvSpPr>
          <p:cNvPr id="194" name="Google Shape;194;p21"/>
          <p:cNvSpPr txBox="1"/>
          <p:nvPr/>
        </p:nvSpPr>
        <p:spPr>
          <a:xfrm>
            <a:off x="3296400" y="4881900"/>
            <a:ext cx="58476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https://www.eastsussexinfigures.org.uk/webview/index.jsp?mode=area&amp;submode=result&amp;areaname=Lewes&amp;areatype=LA</a:t>
            </a:r>
            <a:endParaRPr sz="800">
              <a:solidFill>
                <a:schemeClr val="lt1"/>
              </a:solidFill>
              <a:latin typeface="Lato"/>
              <a:ea typeface="Lato"/>
              <a:cs typeface="Lato"/>
              <a:sym typeface="Lato"/>
            </a:endParaRPr>
          </a:p>
        </p:txBody>
      </p:sp>
      <p:pic>
        <p:nvPicPr>
          <p:cNvPr id="195" name="Google Shape;195;p21"/>
          <p:cNvPicPr preferRelativeResize="0"/>
          <p:nvPr/>
        </p:nvPicPr>
        <p:blipFill>
          <a:blip r:embed="rId4">
            <a:alphaModFix/>
          </a:blip>
          <a:stretch>
            <a:fillRect/>
          </a:stretch>
        </p:blipFill>
        <p:spPr>
          <a:xfrm>
            <a:off x="80850" y="2904200"/>
            <a:ext cx="7372599" cy="2036275"/>
          </a:xfrm>
          <a:prstGeom prst="rect">
            <a:avLst/>
          </a:prstGeom>
          <a:noFill/>
          <a:ln>
            <a:noFill/>
          </a:ln>
        </p:spPr>
      </p:pic>
      <p:sp>
        <p:nvSpPr>
          <p:cNvPr id="196" name="Google Shape;196;p21"/>
          <p:cNvSpPr txBox="1"/>
          <p:nvPr/>
        </p:nvSpPr>
        <p:spPr>
          <a:xfrm>
            <a:off x="7498600" y="587350"/>
            <a:ext cx="1645500" cy="178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lt1"/>
                </a:solidFill>
                <a:latin typeface="Lato"/>
                <a:ea typeface="Lato"/>
                <a:cs typeface="Lato"/>
                <a:sym typeface="Lato"/>
              </a:rPr>
              <a:t>Unemployment in East Sussex and Lewes District amongst 16-24 year olds using the 2011 and 2021 census.</a:t>
            </a:r>
            <a:endParaRPr sz="1300">
              <a:solidFill>
                <a:schemeClr val="lt1"/>
              </a:solidFill>
              <a:latin typeface="Lato"/>
              <a:ea typeface="Lato"/>
              <a:cs typeface="Lato"/>
              <a:sym typeface="Lato"/>
            </a:endParaRPr>
          </a:p>
        </p:txBody>
      </p:sp>
      <p:pic>
        <p:nvPicPr>
          <p:cNvPr id="197" name="Google Shape;197;p21"/>
          <p:cNvPicPr preferRelativeResize="0"/>
          <p:nvPr/>
        </p:nvPicPr>
        <p:blipFill>
          <a:blip r:embed="rId5">
            <a:alphaModFix/>
          </a:blip>
          <a:stretch>
            <a:fillRect/>
          </a:stretch>
        </p:blipFill>
        <p:spPr>
          <a:xfrm>
            <a:off x="80850" y="587353"/>
            <a:ext cx="7372601" cy="227939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